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sldIdLst>
    <p:sldId id="256" r:id="rId2"/>
    <p:sldId id="259" r:id="rId3"/>
    <p:sldId id="261" r:id="rId4"/>
    <p:sldId id="262" r:id="rId5"/>
    <p:sldId id="266" r:id="rId6"/>
    <p:sldId id="263" r:id="rId7"/>
    <p:sldId id="264" r:id="rId8"/>
    <p:sldId id="265" r:id="rId9"/>
  </p:sldIdLst>
  <p:sldSz cx="9904413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васова Лилия Сергеевна" initials="КЛС" lastIdx="0" clrIdx="0">
    <p:extLst>
      <p:ext uri="{19B8F6BF-5375-455C-9EA6-DF929625EA0E}">
        <p15:presenceInfo xmlns:p15="http://schemas.microsoft.com/office/powerpoint/2012/main" userId="S-1-5-21-380470556-217394479-888782303-594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92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x-price.ru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903"/>
            <a:ext cx="9906001" cy="23068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49477" y="2537461"/>
            <a:ext cx="7204588" cy="868679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3200" b="1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Название презентации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" y="2307771"/>
            <a:ext cx="9906000" cy="45719"/>
          </a:xfrm>
          <a:prstGeom prst="rect">
            <a:avLst/>
          </a:prstGeom>
          <a:solidFill>
            <a:srgbClr val="0E509D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4" name="Прямоугольник 13"/>
          <p:cNvSpPr/>
          <p:nvPr/>
        </p:nvSpPr>
        <p:spPr>
          <a:xfrm>
            <a:off x="6609145" y="2307771"/>
            <a:ext cx="3296855" cy="457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1" hasCustomPrompt="1"/>
          </p:nvPr>
        </p:nvSpPr>
        <p:spPr>
          <a:xfrm>
            <a:off x="1349375" y="3627597"/>
            <a:ext cx="7261225" cy="6296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ru-RU"/>
              <a:t>Дополнительная информация</a:t>
            </a:r>
          </a:p>
        </p:txBody>
      </p:sp>
      <p:sp>
        <p:nvSpPr>
          <p:cNvPr id="19" name="Текст 17"/>
          <p:cNvSpPr>
            <a:spLocks noGrp="1"/>
          </p:cNvSpPr>
          <p:nvPr>
            <p:ph type="body" sz="quarter" idx="12" hasCustomPrompt="1"/>
          </p:nvPr>
        </p:nvSpPr>
        <p:spPr>
          <a:xfrm>
            <a:off x="1322388" y="6301740"/>
            <a:ext cx="7261225" cy="3276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ru-RU"/>
              <a:t>Автор, дата</a:t>
            </a:r>
          </a:p>
        </p:txBody>
      </p:sp>
      <p:sp>
        <p:nvSpPr>
          <p:cNvPr id="21" name="Рисунок 20"/>
          <p:cNvSpPr>
            <a:spLocks noGrp="1"/>
          </p:cNvSpPr>
          <p:nvPr>
            <p:ph type="pic" sz="quarter" idx="13" hasCustomPrompt="1"/>
          </p:nvPr>
        </p:nvSpPr>
        <p:spPr>
          <a:xfrm>
            <a:off x="1555115" y="4663440"/>
            <a:ext cx="2133600" cy="14484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ru-RU"/>
              <a:t>Вставьте иллюстрацию</a:t>
            </a:r>
          </a:p>
        </p:txBody>
      </p:sp>
      <p:sp>
        <p:nvSpPr>
          <p:cNvPr id="22" name="Рисунок 20"/>
          <p:cNvSpPr>
            <a:spLocks noGrp="1"/>
          </p:cNvSpPr>
          <p:nvPr>
            <p:ph type="pic" sz="quarter" idx="14" hasCustomPrompt="1"/>
          </p:nvPr>
        </p:nvSpPr>
        <p:spPr>
          <a:xfrm>
            <a:off x="3926116" y="4663440"/>
            <a:ext cx="2133600" cy="14484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ru-RU"/>
              <a:t>Вставьте иллюстрацию</a:t>
            </a:r>
          </a:p>
        </p:txBody>
      </p:sp>
      <p:sp>
        <p:nvSpPr>
          <p:cNvPr id="24" name="Рисунок 20"/>
          <p:cNvSpPr>
            <a:spLocks noGrp="1"/>
          </p:cNvSpPr>
          <p:nvPr>
            <p:ph type="pic" sz="quarter" idx="15" hasCustomPrompt="1"/>
          </p:nvPr>
        </p:nvSpPr>
        <p:spPr>
          <a:xfrm>
            <a:off x="6298248" y="4663440"/>
            <a:ext cx="2133600" cy="14484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ru-RU"/>
              <a:t>Вставьте иллюстрацию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697" y="-731971"/>
            <a:ext cx="6710147" cy="377261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0" y="903"/>
            <a:ext cx="9906001" cy="23068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" y="2307771"/>
            <a:ext cx="9906000" cy="45719"/>
          </a:xfrm>
          <a:prstGeom prst="rect">
            <a:avLst/>
          </a:prstGeom>
          <a:solidFill>
            <a:srgbClr val="0E509D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20" name="Прямоугольник 19"/>
          <p:cNvSpPr/>
          <p:nvPr/>
        </p:nvSpPr>
        <p:spPr>
          <a:xfrm>
            <a:off x="6609145" y="2307771"/>
            <a:ext cx="3296855" cy="457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00" y="-439786"/>
            <a:ext cx="5692140" cy="320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8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88805" y="5615943"/>
            <a:ext cx="9526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+mn-lt"/>
              </a:rPr>
              <a:t>ООО</a:t>
            </a:r>
            <a:r>
              <a:rPr lang="en-US" sz="1200" dirty="0">
                <a:latin typeface="+mn-lt"/>
              </a:rPr>
              <a:t> </a:t>
            </a:r>
            <a:r>
              <a:rPr lang="ru-RU" sz="1200" dirty="0">
                <a:latin typeface="+mn-lt"/>
              </a:rPr>
              <a:t>«Бэст Прайс»,</a:t>
            </a:r>
            <a:r>
              <a:rPr lang="ru-RU" sz="1200" baseline="0" dirty="0">
                <a:latin typeface="+mn-lt"/>
              </a:rPr>
              <a:t> </a:t>
            </a:r>
            <a:r>
              <a:rPr lang="ru-RU" sz="1200" dirty="0">
                <a:latin typeface="+mn-lt"/>
              </a:rPr>
              <a:t>125284, г. Москва, 1-й </a:t>
            </a:r>
            <a:r>
              <a:rPr lang="ru-RU" sz="1200" dirty="0" err="1">
                <a:latin typeface="+mn-lt"/>
              </a:rPr>
              <a:t>Боткинский</a:t>
            </a:r>
            <a:r>
              <a:rPr lang="ru-RU" sz="1200" dirty="0">
                <a:latin typeface="+mn-lt"/>
              </a:rPr>
              <a:t> проезд, д. 7, стр. 1,</a:t>
            </a:r>
            <a:r>
              <a:rPr lang="ru-RU" sz="1200" baseline="0" dirty="0">
                <a:latin typeface="+mn-lt"/>
              </a:rPr>
              <a:t> т</a:t>
            </a:r>
            <a:r>
              <a:rPr lang="ru-RU" sz="1200" dirty="0">
                <a:latin typeface="+mn-lt"/>
              </a:rPr>
              <a:t>ел.: +7 495 902</a:t>
            </a:r>
            <a:r>
              <a:rPr lang="ru-RU" sz="1200" baseline="0" dirty="0">
                <a:latin typeface="+mn-lt"/>
              </a:rPr>
              <a:t> </a:t>
            </a:r>
            <a:r>
              <a:rPr lang="ru-RU" sz="1200" dirty="0">
                <a:latin typeface="+mn-lt"/>
              </a:rPr>
              <a:t>50 00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>
                <a:solidFill>
                  <a:schemeClr val="bg2"/>
                </a:solidFill>
                <a:latin typeface="+mn-lt"/>
                <a:hlinkClick r:id="rId2"/>
              </a:rPr>
              <a:t>www.fix-price.ru</a:t>
            </a:r>
            <a:endParaRPr lang="ru-RU" sz="1200" b="1" u="sng" dirty="0">
              <a:solidFill>
                <a:schemeClr val="bg2"/>
              </a:solidFill>
              <a:latin typeface="+mn-lt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u="none" dirty="0">
                <a:latin typeface="+mn-lt"/>
              </a:rPr>
              <a:t>Бесплатная</a:t>
            </a:r>
            <a:r>
              <a:rPr lang="ru-RU" sz="1200" u="none" baseline="0" dirty="0">
                <a:latin typeface="+mn-lt"/>
              </a:rPr>
              <a:t> г</a:t>
            </a:r>
            <a:r>
              <a:rPr lang="ru-RU" sz="1200" u="none" dirty="0">
                <a:latin typeface="+mn-lt"/>
              </a:rPr>
              <a:t>орячая</a:t>
            </a:r>
            <a:r>
              <a:rPr lang="ru-RU" sz="1200" u="none" baseline="0" dirty="0">
                <a:latin typeface="+mn-lt"/>
              </a:rPr>
              <a:t> линия: +7 800 775 35 15</a:t>
            </a:r>
            <a:endParaRPr lang="ru-RU" sz="1200" u="none" dirty="0">
              <a:latin typeface="+mn-lt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3" hasCustomPrompt="1"/>
          </p:nvPr>
        </p:nvSpPr>
        <p:spPr>
          <a:xfrm>
            <a:off x="2591312" y="3946525"/>
            <a:ext cx="4721791" cy="13414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aseline="0">
                <a:latin typeface="+mn-lt"/>
              </a:defRPr>
            </a:lvl1pPr>
          </a:lstStyle>
          <a:p>
            <a:pPr lvl="0"/>
            <a:r>
              <a:rPr lang="ru-RU" dirty="0"/>
              <a:t>Здесь можно ввести ваши персональные контакты</a:t>
            </a:r>
          </a:p>
        </p:txBody>
      </p:sp>
      <p:sp>
        <p:nvSpPr>
          <p:cNvPr id="1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591313" y="2694928"/>
            <a:ext cx="4721792" cy="487362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2800" b="1" baseline="0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3818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903"/>
            <a:ext cx="9906001" cy="23068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3" descr="C:\Users\oegorycheva\Desktop\Презентация для Прибалтики\лого сине-белый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368" y="1273606"/>
            <a:ext cx="3125777" cy="7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49477" y="2537461"/>
            <a:ext cx="7204588" cy="868679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3200" b="1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Название презентации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" y="2307771"/>
            <a:ext cx="9906000" cy="45719"/>
          </a:xfrm>
          <a:prstGeom prst="rect">
            <a:avLst/>
          </a:prstGeom>
          <a:solidFill>
            <a:srgbClr val="0E509D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4" name="Прямоугольник 13"/>
          <p:cNvSpPr/>
          <p:nvPr/>
        </p:nvSpPr>
        <p:spPr>
          <a:xfrm>
            <a:off x="6609145" y="2307771"/>
            <a:ext cx="3296855" cy="457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1" hasCustomPrompt="1"/>
          </p:nvPr>
        </p:nvSpPr>
        <p:spPr>
          <a:xfrm>
            <a:off x="1349375" y="3627597"/>
            <a:ext cx="7261225" cy="6296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ru-RU"/>
              <a:t>Дополнительная информация</a:t>
            </a:r>
          </a:p>
        </p:txBody>
      </p:sp>
      <p:sp>
        <p:nvSpPr>
          <p:cNvPr id="19" name="Текст 17"/>
          <p:cNvSpPr>
            <a:spLocks noGrp="1"/>
          </p:cNvSpPr>
          <p:nvPr>
            <p:ph type="body" sz="quarter" idx="12" hasCustomPrompt="1"/>
          </p:nvPr>
        </p:nvSpPr>
        <p:spPr>
          <a:xfrm>
            <a:off x="1322388" y="6301740"/>
            <a:ext cx="7261225" cy="3276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ru-RU"/>
              <a:t>Автор, дата</a:t>
            </a:r>
          </a:p>
        </p:txBody>
      </p:sp>
      <p:sp>
        <p:nvSpPr>
          <p:cNvPr id="21" name="Рисунок 20"/>
          <p:cNvSpPr>
            <a:spLocks noGrp="1"/>
          </p:cNvSpPr>
          <p:nvPr>
            <p:ph type="pic" sz="quarter" idx="13" hasCustomPrompt="1"/>
          </p:nvPr>
        </p:nvSpPr>
        <p:spPr>
          <a:xfrm>
            <a:off x="1555115" y="4663440"/>
            <a:ext cx="2133600" cy="14484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ru-RU"/>
              <a:t>Вставьте иллюстрацию</a:t>
            </a:r>
          </a:p>
        </p:txBody>
      </p:sp>
      <p:sp>
        <p:nvSpPr>
          <p:cNvPr id="22" name="Рисунок 20"/>
          <p:cNvSpPr>
            <a:spLocks noGrp="1"/>
          </p:cNvSpPr>
          <p:nvPr>
            <p:ph type="pic" sz="quarter" idx="14" hasCustomPrompt="1"/>
          </p:nvPr>
        </p:nvSpPr>
        <p:spPr>
          <a:xfrm>
            <a:off x="3926116" y="4663440"/>
            <a:ext cx="2133600" cy="14484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ru-RU"/>
              <a:t>Вставьте иллюстрацию</a:t>
            </a:r>
          </a:p>
        </p:txBody>
      </p:sp>
      <p:sp>
        <p:nvSpPr>
          <p:cNvPr id="24" name="Рисунок 20"/>
          <p:cNvSpPr>
            <a:spLocks noGrp="1"/>
          </p:cNvSpPr>
          <p:nvPr>
            <p:ph type="pic" sz="quarter" idx="15" hasCustomPrompt="1"/>
          </p:nvPr>
        </p:nvSpPr>
        <p:spPr>
          <a:xfrm>
            <a:off x="6298248" y="4663440"/>
            <a:ext cx="2133600" cy="14484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ru-RU"/>
              <a:t>Вставьте иллюстрацию</a:t>
            </a:r>
          </a:p>
        </p:txBody>
      </p:sp>
    </p:spTree>
    <p:extLst>
      <p:ext uri="{BB962C8B-B14F-4D97-AF65-F5344CB8AC3E}">
        <p14:creationId xmlns:p14="http://schemas.microsoft.com/office/powerpoint/2010/main" val="240339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Новый раздел презентации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569168" y="2274630"/>
            <a:ext cx="7081285" cy="1921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dist="25400" dir="10800000">
              <a:schemeClr val="accent5"/>
            </a:innerShdw>
          </a:effectLst>
        </p:spPr>
        <p:txBody>
          <a:bodyPr wrap="square" lIns="45720" anchor="b">
            <a:noAutofit/>
          </a:bodyPr>
          <a:lstStyle>
            <a:lvl1pPr marL="0" indent="0">
              <a:buNone/>
              <a:defRPr lang="ru-RU" sz="3200" b="1" baseline="0" smtClean="0">
                <a:solidFill>
                  <a:schemeClr val="tx2"/>
                </a:solidFill>
              </a:defRPr>
            </a:lvl1pPr>
          </a:lstStyle>
          <a:p>
            <a:pPr marL="1080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Введите </a:t>
            </a:r>
            <a:r>
              <a:rPr lang="ru-RU"/>
              <a:t>здесь название раздела 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 rot="16200000">
            <a:off x="-33633" y="2056136"/>
            <a:ext cx="4196025" cy="83752"/>
            <a:chOff x="0" y="751169"/>
            <a:chExt cx="9906000" cy="45719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751169"/>
              <a:ext cx="9906000" cy="45719"/>
            </a:xfrm>
            <a:prstGeom prst="rect">
              <a:avLst/>
            </a:prstGeom>
            <a:solidFill>
              <a:srgbClr val="0E509D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609144" y="751169"/>
              <a:ext cx="3296855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</p:spTree>
    <p:extLst>
      <p:ext uri="{BB962C8B-B14F-4D97-AF65-F5344CB8AC3E}">
        <p14:creationId xmlns:p14="http://schemas.microsoft.com/office/powerpoint/2010/main" val="16524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53398" y="298968"/>
            <a:ext cx="6354688" cy="4873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 baseline="0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Впишите здесь 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56699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53398" y="298968"/>
            <a:ext cx="6354688" cy="4873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 baseline="0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Впишите здесь заголовок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261217" y="906463"/>
            <a:ext cx="9461797" cy="542448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4073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дзаголовок и текст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53398" y="298968"/>
            <a:ext cx="6354688" cy="4873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 baseline="0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Впишите здесь заголовок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261217" y="1734459"/>
            <a:ext cx="9468600" cy="4596493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/>
              <a:t>Здесь можно вписать текст</a:t>
            </a:r>
          </a:p>
          <a:p>
            <a:pPr lvl="1"/>
            <a:r>
              <a:rPr lang="ru-RU"/>
              <a:t>Второй уровень 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53960" y="936627"/>
            <a:ext cx="9475857" cy="77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Введите здесь 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20339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д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53398" y="298968"/>
            <a:ext cx="6354688" cy="4873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 baseline="0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Впишите здесь заголовок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261217" y="1734458"/>
            <a:ext cx="9468600" cy="134257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/>
              <a:t>Здесь можно вписать текст</a:t>
            </a:r>
          </a:p>
          <a:p>
            <a:pPr lvl="1"/>
            <a:r>
              <a:rPr lang="ru-RU"/>
              <a:t>Второй уровень 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53960" y="936627"/>
            <a:ext cx="9475857" cy="77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Введите здесь подзаголовок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5" hasCustomPrompt="1"/>
          </p:nvPr>
        </p:nvSpPr>
        <p:spPr>
          <a:xfrm>
            <a:off x="268246" y="3113314"/>
            <a:ext cx="9461571" cy="3217636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Здесь вы можете вставить иллюстрацию, график, таблицу и т.д.</a:t>
            </a:r>
          </a:p>
        </p:txBody>
      </p:sp>
    </p:spTree>
    <p:extLst>
      <p:ext uri="{BB962C8B-B14F-4D97-AF65-F5344CB8AC3E}">
        <p14:creationId xmlns:p14="http://schemas.microsoft.com/office/powerpoint/2010/main" val="115615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пояснения к не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13" hasCustomPrompt="1"/>
          </p:nvPr>
        </p:nvSpPr>
        <p:spPr>
          <a:xfrm>
            <a:off x="247610" y="891541"/>
            <a:ext cx="6446122" cy="5402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ru-RU"/>
              <a:t>Здесь можно добавить объект (таблицу, диаграмму, иллюстрацию и т.д.)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5" hasCustomPrompt="1"/>
          </p:nvPr>
        </p:nvSpPr>
        <p:spPr>
          <a:xfrm>
            <a:off x="6908329" y="891541"/>
            <a:ext cx="2807429" cy="54025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 b="0" i="0" baseline="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ru-RU"/>
              <a:t>Пояснения к объекту </a:t>
            </a:r>
          </a:p>
        </p:txBody>
      </p:sp>
      <p:sp>
        <p:nvSpPr>
          <p:cNvPr id="1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53398" y="298968"/>
            <a:ext cx="6354688" cy="4873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 baseline="0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Впишите здесь 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332166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с заголов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247611" y="1600203"/>
            <a:ext cx="4622059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1600" baseline="0"/>
            </a:lvl1pPr>
            <a:lvl2pPr marL="742950" indent="-285750">
              <a:buFont typeface="Courier New" panose="02070309020205020404" pitchFamily="49" charset="0"/>
              <a:buChar char="o"/>
              <a:defRPr sz="1400"/>
            </a:lvl2pPr>
            <a:lvl3pPr marL="1143000" indent="-228600">
              <a:buFont typeface="Courier New" panose="02070309020205020404" pitchFamily="49" charset="0"/>
              <a:buChar char="o"/>
              <a:defRPr sz="1200"/>
            </a:lvl3pPr>
            <a:lvl4pPr marL="1600200" indent="-228600">
              <a:buFont typeface="Courier New" panose="02070309020205020404" pitchFamily="49" charset="0"/>
              <a:buChar char="o"/>
              <a:defRPr sz="1100"/>
            </a:lvl4pPr>
            <a:lvl5pPr marL="2057400" indent="-228600">
              <a:buFont typeface="Courier New" panose="02070309020205020404" pitchFamily="49" charset="0"/>
              <a:buChar char="o"/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Добавьте объект №1 (таблицу, диаграмму, иллюстрацию и т.д.)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7611" y="914403"/>
            <a:ext cx="4622059" cy="511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/>
              <a:t>Введите заголовок объекта №1</a:t>
            </a:r>
          </a:p>
        </p:txBody>
      </p:sp>
      <p:sp>
        <p:nvSpPr>
          <p:cNvPr id="15" name="Объект 2"/>
          <p:cNvSpPr>
            <a:spLocks noGrp="1"/>
          </p:cNvSpPr>
          <p:nvPr>
            <p:ph sz="half" idx="14" hasCustomPrompt="1"/>
          </p:nvPr>
        </p:nvSpPr>
        <p:spPr>
          <a:xfrm>
            <a:off x="5003792" y="1600203"/>
            <a:ext cx="469745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1600" baseline="0"/>
            </a:lvl1pPr>
            <a:lvl2pPr marL="742950" indent="-285750">
              <a:buFont typeface="Courier New" panose="02070309020205020404" pitchFamily="49" charset="0"/>
              <a:buChar char="o"/>
              <a:defRPr sz="1400"/>
            </a:lvl2pPr>
            <a:lvl3pPr marL="1143000" indent="-228600">
              <a:buFont typeface="Courier New" panose="02070309020205020404" pitchFamily="49" charset="0"/>
              <a:buChar char="o"/>
              <a:defRPr sz="1200"/>
            </a:lvl3pPr>
            <a:lvl4pPr marL="1600200" indent="-228600">
              <a:buFont typeface="Courier New" panose="02070309020205020404" pitchFamily="49" charset="0"/>
              <a:buChar char="o"/>
              <a:defRPr sz="1100"/>
            </a:lvl4pPr>
            <a:lvl5pPr marL="2057400" indent="-228600">
              <a:buFont typeface="Courier New" panose="02070309020205020404" pitchFamily="49" charset="0"/>
              <a:buChar char="o"/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Добавьте объект №2 (таблицу, диаграмму, иллюстрацию и т.д.)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5" hasCustomPrompt="1"/>
          </p:nvPr>
        </p:nvSpPr>
        <p:spPr>
          <a:xfrm>
            <a:off x="5003792" y="914403"/>
            <a:ext cx="4704709" cy="511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/>
              <a:t>Введите заголовок объекта №2</a:t>
            </a:r>
          </a:p>
        </p:txBody>
      </p:sp>
      <p:sp>
        <p:nvSpPr>
          <p:cNvPr id="1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53398" y="298968"/>
            <a:ext cx="6354688" cy="4873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 baseline="0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Впишите здесь 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46714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с заголовками и поясне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Объект 6"/>
          <p:cNvSpPr>
            <a:spLocks noGrp="1"/>
          </p:cNvSpPr>
          <p:nvPr>
            <p:ph sz="quarter" idx="14" hasCustomPrompt="1"/>
          </p:nvPr>
        </p:nvSpPr>
        <p:spPr>
          <a:xfrm>
            <a:off x="247611" y="4061461"/>
            <a:ext cx="6388346" cy="22713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ru-RU"/>
              <a:t>Добавьте объект №2 (таблицу, диаграмму, иллюстрацию и т.д.)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5" hasCustomPrompt="1"/>
          </p:nvPr>
        </p:nvSpPr>
        <p:spPr>
          <a:xfrm>
            <a:off x="6833359" y="1211943"/>
            <a:ext cx="2857836" cy="2293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ru-RU"/>
              <a:t>Пояснения к объекту №1</a:t>
            </a: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247612" y="3726181"/>
            <a:ext cx="6387646" cy="2819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/>
              <a:t>Введите заголовок к объекту №2</a:t>
            </a:r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8" hasCustomPrompt="1"/>
          </p:nvPr>
        </p:nvSpPr>
        <p:spPr>
          <a:xfrm>
            <a:off x="248299" y="890905"/>
            <a:ext cx="6386959" cy="300396"/>
          </a:xfrm>
          <a:prstGeom prst="rect">
            <a:avLst/>
          </a:prstGeom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 dirty="0"/>
              <a:t>Введите заголовок к объекту №1</a:t>
            </a:r>
          </a:p>
        </p:txBody>
      </p:sp>
      <p:sp>
        <p:nvSpPr>
          <p:cNvPr id="20" name="Объект 6"/>
          <p:cNvSpPr>
            <a:spLocks noGrp="1"/>
          </p:cNvSpPr>
          <p:nvPr>
            <p:ph sz="quarter" idx="19" hasCustomPrompt="1"/>
          </p:nvPr>
        </p:nvSpPr>
        <p:spPr>
          <a:xfrm>
            <a:off x="248298" y="1234443"/>
            <a:ext cx="6387660" cy="22713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ru-RU" dirty="0"/>
              <a:t>Добавьте объект №1 (таблицу, диаграмму, иллюстрацию и т.д.)</a:t>
            </a:r>
          </a:p>
        </p:txBody>
      </p:sp>
      <p:sp>
        <p:nvSpPr>
          <p:cNvPr id="21" name="Объект 3"/>
          <p:cNvSpPr>
            <a:spLocks noGrp="1"/>
          </p:cNvSpPr>
          <p:nvPr>
            <p:ph sz="quarter" idx="20" hasCustomPrompt="1"/>
          </p:nvPr>
        </p:nvSpPr>
        <p:spPr>
          <a:xfrm>
            <a:off x="6842299" y="4034971"/>
            <a:ext cx="2857836" cy="23061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ru-RU"/>
              <a:t>Пояснения к объекту №2</a:t>
            </a:r>
          </a:p>
        </p:txBody>
      </p:sp>
      <p:sp>
        <p:nvSpPr>
          <p:cNvPr id="2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53398" y="298968"/>
            <a:ext cx="6354688" cy="4873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 baseline="0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Впишите здесь 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415481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314822" y="6572250"/>
            <a:ext cx="2393566" cy="263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173A4B99-F5FD-40B8-9D7F-BEAFD05230A8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0" y="751171"/>
            <a:ext cx="9904413" cy="45719"/>
            <a:chOff x="0" y="751169"/>
            <a:chExt cx="9906000" cy="45719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0" y="751169"/>
              <a:ext cx="9906000" cy="45719"/>
            </a:xfrm>
            <a:prstGeom prst="rect">
              <a:avLst/>
            </a:prstGeom>
            <a:solidFill>
              <a:srgbClr val="0E509D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609144" y="751169"/>
              <a:ext cx="3296855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1076274" y="6501507"/>
            <a:ext cx="8828137" cy="66154"/>
            <a:chOff x="1076448" y="6504423"/>
            <a:chExt cx="8829552" cy="6615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076448" y="6504423"/>
              <a:ext cx="8829552" cy="66154"/>
            </a:xfrm>
            <a:prstGeom prst="rect">
              <a:avLst/>
            </a:prstGeom>
            <a:solidFill>
              <a:srgbClr val="0E509D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076448" y="6504423"/>
              <a:ext cx="2220406" cy="6615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-2" y="6500753"/>
            <a:ext cx="364546" cy="692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739" y="194426"/>
            <a:ext cx="1608649" cy="55674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32" y="6311406"/>
            <a:ext cx="462153" cy="444180"/>
          </a:xfrm>
          <a:prstGeom prst="rect">
            <a:avLst/>
          </a:prstGeom>
        </p:spPr>
      </p:pic>
      <p:grpSp>
        <p:nvGrpSpPr>
          <p:cNvPr id="18" name="Группа 17"/>
          <p:cNvGrpSpPr/>
          <p:nvPr/>
        </p:nvGrpSpPr>
        <p:grpSpPr>
          <a:xfrm>
            <a:off x="1076274" y="6501507"/>
            <a:ext cx="8828137" cy="66154"/>
            <a:chOff x="1076448" y="6504423"/>
            <a:chExt cx="8829552" cy="6615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076448" y="6504423"/>
              <a:ext cx="8829552" cy="66154"/>
            </a:xfrm>
            <a:prstGeom prst="rect">
              <a:avLst/>
            </a:prstGeom>
            <a:solidFill>
              <a:srgbClr val="0E509D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076448" y="6504423"/>
              <a:ext cx="2220406" cy="6615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-2" y="6500753"/>
            <a:ext cx="364546" cy="692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69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log.gov.ru/rn77/related_activities/ucfns/el_sign_getting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892AC.01919D20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C0150CB-9EDD-4F87-ABC2-8D5B2F3F1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3572" y="4326903"/>
            <a:ext cx="3853543" cy="219644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59525-56A8-46CA-8BE2-517074BD8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912" y="3429000"/>
            <a:ext cx="7204588" cy="868679"/>
          </a:xfrm>
        </p:spPr>
        <p:txBody>
          <a:bodyPr/>
          <a:lstStyle/>
          <a:p>
            <a:r>
              <a:rPr lang="ru-RU" dirty="0"/>
              <a:t>Юридически значимый электронный документооборот (ЮЗ ЭДО) с </a:t>
            </a:r>
            <a:r>
              <a:rPr lang="en-US" dirty="0"/>
              <a:t>Fix Price</a:t>
            </a:r>
            <a:r>
              <a:rPr lang="ru-RU" dirty="0"/>
              <a:t> по некоммерческим закупкам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10E8CB-100C-4D3F-B68E-6667FEF03B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381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893920E-B8D5-424F-844A-20A9E725C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2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4658B68-521F-4E6A-8F93-8C5676864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298968"/>
            <a:ext cx="1630838" cy="487362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ЮЗ ЭДО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293635-CE6C-4AB5-B6A2-4525CAD30B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3571" y="1540462"/>
            <a:ext cx="6551251" cy="2788845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Юридически</a:t>
            </a:r>
            <a:r>
              <a:rPr lang="ru-RU" dirty="0"/>
              <a:t> </a:t>
            </a:r>
            <a:r>
              <a:rPr lang="ru-RU" b="1" dirty="0"/>
              <a:t>значимый</a:t>
            </a:r>
            <a:r>
              <a:rPr lang="ru-RU" dirty="0"/>
              <a:t> </a:t>
            </a:r>
            <a:r>
              <a:rPr lang="ru-RU" b="1" dirty="0"/>
              <a:t>электронный</a:t>
            </a:r>
            <a:r>
              <a:rPr lang="ru-RU" dirty="0"/>
              <a:t> </a:t>
            </a:r>
            <a:r>
              <a:rPr lang="ru-RU" b="1" dirty="0"/>
              <a:t>документооборот</a:t>
            </a:r>
            <a:r>
              <a:rPr lang="ru-RU" dirty="0"/>
              <a:t> (</a:t>
            </a:r>
            <a:r>
              <a:rPr lang="ru-RU" b="1" dirty="0"/>
              <a:t>ЮЗЭДО</a:t>
            </a:r>
            <a:r>
              <a:rPr lang="ru-RU" dirty="0"/>
              <a:t> или </a:t>
            </a:r>
            <a:r>
              <a:rPr lang="ru-RU" b="1" dirty="0"/>
              <a:t>ЮЗДО</a:t>
            </a:r>
            <a:r>
              <a:rPr lang="ru-RU" dirty="0"/>
              <a:t>) — обмен </a:t>
            </a:r>
            <a:r>
              <a:rPr lang="ru-RU" b="1" dirty="0"/>
              <a:t>электронными</a:t>
            </a:r>
            <a:r>
              <a:rPr lang="ru-RU" dirty="0"/>
              <a:t> документами, которые имеют полную правовую силу и однозначно признаются всеми участниками </a:t>
            </a:r>
            <a:r>
              <a:rPr lang="ru-RU" b="1" dirty="0"/>
              <a:t>документооборота</a:t>
            </a:r>
            <a:r>
              <a:rPr lang="ru-RU" dirty="0"/>
              <a:t>, в том числе государственными органами. 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ЮЗЭД</a:t>
            </a:r>
            <a:r>
              <a:rPr lang="ru-RU" dirty="0"/>
              <a:t> подписываются усиленной квалифицированной </a:t>
            </a:r>
            <a:r>
              <a:rPr lang="ru-RU" b="1" dirty="0"/>
              <a:t>электронной</a:t>
            </a:r>
            <a:r>
              <a:rPr lang="ru-RU" dirty="0"/>
              <a:t> подписью. </a:t>
            </a:r>
          </a:p>
        </p:txBody>
      </p:sp>
      <p:sp>
        <p:nvSpPr>
          <p:cNvPr id="5" name="Shape 2550">
            <a:extLst>
              <a:ext uri="{FF2B5EF4-FFF2-40B4-BE49-F238E27FC236}">
                <a16:creationId xmlns:a16="http://schemas.microsoft.com/office/drawing/2014/main" id="{22872D62-59F0-48E7-9A22-413C8B7E993A}"/>
              </a:ext>
            </a:extLst>
          </p:cNvPr>
          <p:cNvSpPr/>
          <p:nvPr/>
        </p:nvSpPr>
        <p:spPr>
          <a:xfrm>
            <a:off x="7909007" y="1761573"/>
            <a:ext cx="791894" cy="8326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20EE165-A1F2-407E-8CA6-208E08CBB6E5}"/>
              </a:ext>
            </a:extLst>
          </p:cNvPr>
          <p:cNvSpPr/>
          <p:nvPr/>
        </p:nvSpPr>
        <p:spPr>
          <a:xfrm>
            <a:off x="763571" y="4712114"/>
            <a:ext cx="65512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Оператор электронного документооборота (далее – оператор ЭДО) – организация, обеспечивающая обмен электронными документами, обладающими юридической силой.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EB667E5-CD0E-454B-9ED4-848765857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9908" y="3236553"/>
            <a:ext cx="1390091" cy="99292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0DDF933-E27B-4F23-AB6F-1E7790E18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7242" y="4559378"/>
            <a:ext cx="2133600" cy="55562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8890A65-B1E2-430F-A2BD-A6A09F2500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9908" y="5163320"/>
            <a:ext cx="1996000" cy="36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517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Рисунок 56">
            <a:extLst>
              <a:ext uri="{FF2B5EF4-FFF2-40B4-BE49-F238E27FC236}">
                <a16:creationId xmlns:a16="http://schemas.microsoft.com/office/drawing/2014/main" id="{A4A87207-84B2-4A6A-9C25-4D299425F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872" y="3233863"/>
            <a:ext cx="513878" cy="428554"/>
          </a:xfrm>
          <a:prstGeom prst="rect">
            <a:avLst/>
          </a:prstGeom>
          <a:ln cmpd="sng">
            <a:solidFill>
              <a:srgbClr val="92D050"/>
            </a:solidFill>
          </a:ln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FC34C67C-7A3C-498B-941D-C729BF552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719" y="2690578"/>
            <a:ext cx="2133600" cy="555626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03A041B7-4D45-4398-8F96-46E1FCE453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989" y="3434249"/>
            <a:ext cx="1996000" cy="363510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B6FBEA0-BD57-4E19-AFFF-CC7063A8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3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27E0E7B-10A3-4E4B-8FFC-ECABD73C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61" y="242407"/>
            <a:ext cx="2632444" cy="487362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Схема ЮЗ ЭДО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A6FCC2BF-449C-4DEA-AC9B-BA098FECA31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54486" y="3265351"/>
            <a:ext cx="455948" cy="388322"/>
            <a:chOff x="1674" y="314"/>
            <a:chExt cx="4315" cy="3675"/>
          </a:xfrm>
          <a:solidFill>
            <a:schemeClr val="bg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18A1ACD1-DBF6-451A-90C9-E2A3CB0D0F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74" y="314"/>
              <a:ext cx="4315" cy="3675"/>
            </a:xfrm>
            <a:custGeom>
              <a:avLst/>
              <a:gdLst>
                <a:gd name="T0" fmla="*/ 6386 w 6400"/>
                <a:gd name="T1" fmla="*/ 1628 h 5466"/>
                <a:gd name="T2" fmla="*/ 5936 w 6400"/>
                <a:gd name="T3" fmla="*/ 533 h 5466"/>
                <a:gd name="T4" fmla="*/ 457 w 6400"/>
                <a:gd name="T5" fmla="*/ 0 h 5466"/>
                <a:gd name="T6" fmla="*/ 16 w 6400"/>
                <a:gd name="T7" fmla="*/ 1617 h 5466"/>
                <a:gd name="T8" fmla="*/ 9 w 6400"/>
                <a:gd name="T9" fmla="*/ 1652 h 5466"/>
                <a:gd name="T10" fmla="*/ 400 w 6400"/>
                <a:gd name="T11" fmla="*/ 2442 h 5466"/>
                <a:gd name="T12" fmla="*/ 6000 w 6400"/>
                <a:gd name="T13" fmla="*/ 5466 h 5466"/>
                <a:gd name="T14" fmla="*/ 6400 w 6400"/>
                <a:gd name="T15" fmla="*/ 1771 h 5466"/>
                <a:gd name="T16" fmla="*/ 6089 w 6400"/>
                <a:gd name="T17" fmla="*/ 1600 h 5466"/>
                <a:gd name="T18" fmla="*/ 4992 w 6400"/>
                <a:gd name="T19" fmla="*/ 808 h 5466"/>
                <a:gd name="T20" fmla="*/ 6089 w 6400"/>
                <a:gd name="T21" fmla="*/ 1600 h 5466"/>
                <a:gd name="T22" fmla="*/ 5669 w 6400"/>
                <a:gd name="T23" fmla="*/ 266 h 5466"/>
                <a:gd name="T24" fmla="*/ 724 w 6400"/>
                <a:gd name="T25" fmla="*/ 533 h 5466"/>
                <a:gd name="T26" fmla="*/ 4880 w 6400"/>
                <a:gd name="T27" fmla="*/ 1866 h 5466"/>
                <a:gd name="T28" fmla="*/ 4815 w 6400"/>
                <a:gd name="T29" fmla="*/ 2068 h 5466"/>
                <a:gd name="T30" fmla="*/ 4023 w 6400"/>
                <a:gd name="T31" fmla="*/ 2068 h 5466"/>
                <a:gd name="T32" fmla="*/ 3938 w 6400"/>
                <a:gd name="T33" fmla="*/ 1866 h 5466"/>
                <a:gd name="T34" fmla="*/ 3924 w 6400"/>
                <a:gd name="T35" fmla="*/ 1600 h 5466"/>
                <a:gd name="T36" fmla="*/ 4722 w 6400"/>
                <a:gd name="T37" fmla="*/ 808 h 5466"/>
                <a:gd name="T38" fmla="*/ 3924 w 6400"/>
                <a:gd name="T39" fmla="*/ 1600 h 5466"/>
                <a:gd name="T40" fmla="*/ 3671 w 6400"/>
                <a:gd name="T41" fmla="*/ 1866 h 5466"/>
                <a:gd name="T42" fmla="*/ 3596 w 6400"/>
                <a:gd name="T43" fmla="*/ 2068 h 5466"/>
                <a:gd name="T44" fmla="*/ 2804 w 6400"/>
                <a:gd name="T45" fmla="*/ 2068 h 5466"/>
                <a:gd name="T46" fmla="*/ 2727 w 6400"/>
                <a:gd name="T47" fmla="*/ 1866 h 5466"/>
                <a:gd name="T48" fmla="*/ 2741 w 6400"/>
                <a:gd name="T49" fmla="*/ 1600 h 5466"/>
                <a:gd name="T50" fmla="*/ 3619 w 6400"/>
                <a:gd name="T51" fmla="*/ 808 h 5466"/>
                <a:gd name="T52" fmla="*/ 2741 w 6400"/>
                <a:gd name="T53" fmla="*/ 1600 h 5466"/>
                <a:gd name="T54" fmla="*/ 1678 w 6400"/>
                <a:gd name="T55" fmla="*/ 808 h 5466"/>
                <a:gd name="T56" fmla="*/ 2474 w 6400"/>
                <a:gd name="T57" fmla="*/ 1600 h 5466"/>
                <a:gd name="T58" fmla="*/ 2460 w 6400"/>
                <a:gd name="T59" fmla="*/ 1866 h 5466"/>
                <a:gd name="T60" fmla="*/ 2377 w 6400"/>
                <a:gd name="T61" fmla="*/ 2068 h 5466"/>
                <a:gd name="T62" fmla="*/ 1585 w 6400"/>
                <a:gd name="T63" fmla="*/ 2068 h 5466"/>
                <a:gd name="T64" fmla="*/ 1522 w 6400"/>
                <a:gd name="T65" fmla="*/ 1866 h 5466"/>
                <a:gd name="T66" fmla="*/ 633 w 6400"/>
                <a:gd name="T67" fmla="*/ 808 h 5466"/>
                <a:gd name="T68" fmla="*/ 1292 w 6400"/>
                <a:gd name="T69" fmla="*/ 1600 h 5466"/>
                <a:gd name="T70" fmla="*/ 633 w 6400"/>
                <a:gd name="T71" fmla="*/ 808 h 5466"/>
                <a:gd name="T72" fmla="*/ 1253 w 6400"/>
                <a:gd name="T73" fmla="*/ 1866 h 5466"/>
                <a:gd name="T74" fmla="*/ 1158 w 6400"/>
                <a:gd name="T75" fmla="*/ 2068 h 5466"/>
                <a:gd name="T76" fmla="*/ 276 w 6400"/>
                <a:gd name="T77" fmla="*/ 1866 h 5466"/>
                <a:gd name="T78" fmla="*/ 4133 w 6400"/>
                <a:gd name="T79" fmla="*/ 5200 h 5466"/>
                <a:gd name="T80" fmla="*/ 4267 w 6400"/>
                <a:gd name="T81" fmla="*/ 4266 h 5466"/>
                <a:gd name="T82" fmla="*/ 4267 w 6400"/>
                <a:gd name="T83" fmla="*/ 4000 h 5466"/>
                <a:gd name="T84" fmla="*/ 4133 w 6400"/>
                <a:gd name="T85" fmla="*/ 3066 h 5466"/>
                <a:gd name="T86" fmla="*/ 5200 w 6400"/>
                <a:gd name="T87" fmla="*/ 5200 h 5466"/>
                <a:gd name="T88" fmla="*/ 5733 w 6400"/>
                <a:gd name="T89" fmla="*/ 5200 h 5466"/>
                <a:gd name="T90" fmla="*/ 5467 w 6400"/>
                <a:gd name="T91" fmla="*/ 2800 h 5466"/>
                <a:gd name="T92" fmla="*/ 3867 w 6400"/>
                <a:gd name="T93" fmla="*/ 5200 h 5466"/>
                <a:gd name="T94" fmla="*/ 667 w 6400"/>
                <a:gd name="T95" fmla="*/ 2527 h 5466"/>
                <a:gd name="T96" fmla="*/ 1371 w 6400"/>
                <a:gd name="T97" fmla="*/ 2228 h 5466"/>
                <a:gd name="T98" fmla="*/ 2590 w 6400"/>
                <a:gd name="T99" fmla="*/ 2228 h 5466"/>
                <a:gd name="T100" fmla="*/ 3809 w 6400"/>
                <a:gd name="T101" fmla="*/ 2228 h 5466"/>
                <a:gd name="T102" fmla="*/ 5029 w 6400"/>
                <a:gd name="T103" fmla="*/ 2228 h 5466"/>
                <a:gd name="T104" fmla="*/ 5733 w 6400"/>
                <a:gd name="T105" fmla="*/ 2527 h 5466"/>
                <a:gd name="T106" fmla="*/ 5638 w 6400"/>
                <a:gd name="T107" fmla="*/ 2266 h 5466"/>
                <a:gd name="T108" fmla="*/ 5164 w 6400"/>
                <a:gd name="T109" fmla="*/ 1965 h 5466"/>
                <a:gd name="T110" fmla="*/ 6124 w 6400"/>
                <a:gd name="T111" fmla="*/ 1866 h 5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400" h="5466">
                  <a:moveTo>
                    <a:pt x="6391" y="1652"/>
                  </a:moveTo>
                  <a:lnTo>
                    <a:pt x="6386" y="1628"/>
                  </a:lnTo>
                  <a:cubicBezTo>
                    <a:pt x="6386" y="1624"/>
                    <a:pt x="6385" y="1621"/>
                    <a:pt x="6384" y="1617"/>
                  </a:cubicBezTo>
                  <a:lnTo>
                    <a:pt x="5936" y="533"/>
                  </a:lnTo>
                  <a:lnTo>
                    <a:pt x="5936" y="0"/>
                  </a:lnTo>
                  <a:lnTo>
                    <a:pt x="457" y="0"/>
                  </a:lnTo>
                  <a:lnTo>
                    <a:pt x="457" y="533"/>
                  </a:lnTo>
                  <a:lnTo>
                    <a:pt x="16" y="1617"/>
                  </a:lnTo>
                  <a:cubicBezTo>
                    <a:pt x="15" y="1621"/>
                    <a:pt x="14" y="1626"/>
                    <a:pt x="13" y="1630"/>
                  </a:cubicBezTo>
                  <a:lnTo>
                    <a:pt x="9" y="1652"/>
                  </a:lnTo>
                  <a:cubicBezTo>
                    <a:pt x="3" y="1691"/>
                    <a:pt x="0" y="1731"/>
                    <a:pt x="0" y="1771"/>
                  </a:cubicBezTo>
                  <a:cubicBezTo>
                    <a:pt x="0" y="2061"/>
                    <a:pt x="162" y="2313"/>
                    <a:pt x="400" y="2442"/>
                  </a:cubicBezTo>
                  <a:lnTo>
                    <a:pt x="400" y="5466"/>
                  </a:lnTo>
                  <a:lnTo>
                    <a:pt x="6000" y="5466"/>
                  </a:lnTo>
                  <a:lnTo>
                    <a:pt x="6000" y="2442"/>
                  </a:lnTo>
                  <a:cubicBezTo>
                    <a:pt x="6238" y="2313"/>
                    <a:pt x="6400" y="2061"/>
                    <a:pt x="6400" y="1771"/>
                  </a:cubicBezTo>
                  <a:cubicBezTo>
                    <a:pt x="6400" y="1731"/>
                    <a:pt x="6397" y="1691"/>
                    <a:pt x="6391" y="1652"/>
                  </a:cubicBezTo>
                  <a:close/>
                  <a:moveTo>
                    <a:pt x="6089" y="1600"/>
                  </a:moveTo>
                  <a:lnTo>
                    <a:pt x="5110" y="1600"/>
                  </a:lnTo>
                  <a:lnTo>
                    <a:pt x="4992" y="808"/>
                  </a:lnTo>
                  <a:lnTo>
                    <a:pt x="5767" y="808"/>
                  </a:lnTo>
                  <a:lnTo>
                    <a:pt x="6089" y="1600"/>
                  </a:lnTo>
                  <a:close/>
                  <a:moveTo>
                    <a:pt x="724" y="266"/>
                  </a:moveTo>
                  <a:lnTo>
                    <a:pt x="5669" y="266"/>
                  </a:lnTo>
                  <a:lnTo>
                    <a:pt x="5669" y="533"/>
                  </a:lnTo>
                  <a:lnTo>
                    <a:pt x="724" y="533"/>
                  </a:lnTo>
                  <a:lnTo>
                    <a:pt x="724" y="266"/>
                  </a:lnTo>
                  <a:close/>
                  <a:moveTo>
                    <a:pt x="4880" y="1866"/>
                  </a:moveTo>
                  <a:lnTo>
                    <a:pt x="4894" y="1963"/>
                  </a:lnTo>
                  <a:lnTo>
                    <a:pt x="4815" y="2068"/>
                  </a:lnTo>
                  <a:cubicBezTo>
                    <a:pt x="4721" y="2194"/>
                    <a:pt x="4576" y="2266"/>
                    <a:pt x="4419" y="2266"/>
                  </a:cubicBezTo>
                  <a:cubicBezTo>
                    <a:pt x="4262" y="2266"/>
                    <a:pt x="4117" y="2194"/>
                    <a:pt x="4023" y="2068"/>
                  </a:cubicBezTo>
                  <a:lnTo>
                    <a:pt x="3942" y="1961"/>
                  </a:lnTo>
                  <a:lnTo>
                    <a:pt x="3938" y="1866"/>
                  </a:lnTo>
                  <a:lnTo>
                    <a:pt x="4880" y="1866"/>
                  </a:lnTo>
                  <a:close/>
                  <a:moveTo>
                    <a:pt x="3924" y="1600"/>
                  </a:moveTo>
                  <a:lnTo>
                    <a:pt x="3886" y="808"/>
                  </a:lnTo>
                  <a:lnTo>
                    <a:pt x="4722" y="808"/>
                  </a:lnTo>
                  <a:lnTo>
                    <a:pt x="4840" y="1600"/>
                  </a:lnTo>
                  <a:lnTo>
                    <a:pt x="3924" y="1600"/>
                  </a:lnTo>
                  <a:close/>
                  <a:moveTo>
                    <a:pt x="3671" y="1866"/>
                  </a:moveTo>
                  <a:lnTo>
                    <a:pt x="3671" y="1866"/>
                  </a:lnTo>
                  <a:lnTo>
                    <a:pt x="3675" y="1963"/>
                  </a:lnTo>
                  <a:lnTo>
                    <a:pt x="3596" y="2068"/>
                  </a:lnTo>
                  <a:cubicBezTo>
                    <a:pt x="3502" y="2194"/>
                    <a:pt x="3357" y="2266"/>
                    <a:pt x="3200" y="2266"/>
                  </a:cubicBezTo>
                  <a:cubicBezTo>
                    <a:pt x="3043" y="2266"/>
                    <a:pt x="2898" y="2194"/>
                    <a:pt x="2804" y="2068"/>
                  </a:cubicBezTo>
                  <a:lnTo>
                    <a:pt x="2723" y="1960"/>
                  </a:lnTo>
                  <a:lnTo>
                    <a:pt x="2727" y="1866"/>
                  </a:lnTo>
                  <a:lnTo>
                    <a:pt x="3671" y="1866"/>
                  </a:lnTo>
                  <a:close/>
                  <a:moveTo>
                    <a:pt x="2741" y="1600"/>
                  </a:moveTo>
                  <a:lnTo>
                    <a:pt x="2781" y="808"/>
                  </a:lnTo>
                  <a:lnTo>
                    <a:pt x="3619" y="808"/>
                  </a:lnTo>
                  <a:lnTo>
                    <a:pt x="3657" y="1600"/>
                  </a:lnTo>
                  <a:lnTo>
                    <a:pt x="2741" y="1600"/>
                  </a:lnTo>
                  <a:close/>
                  <a:moveTo>
                    <a:pt x="1561" y="1600"/>
                  </a:moveTo>
                  <a:lnTo>
                    <a:pt x="1678" y="808"/>
                  </a:lnTo>
                  <a:lnTo>
                    <a:pt x="2514" y="808"/>
                  </a:lnTo>
                  <a:lnTo>
                    <a:pt x="2474" y="1600"/>
                  </a:lnTo>
                  <a:lnTo>
                    <a:pt x="1561" y="1600"/>
                  </a:lnTo>
                  <a:close/>
                  <a:moveTo>
                    <a:pt x="2460" y="1866"/>
                  </a:moveTo>
                  <a:lnTo>
                    <a:pt x="2455" y="1964"/>
                  </a:lnTo>
                  <a:lnTo>
                    <a:pt x="2377" y="2068"/>
                  </a:lnTo>
                  <a:cubicBezTo>
                    <a:pt x="2282" y="2194"/>
                    <a:pt x="2138" y="2266"/>
                    <a:pt x="1981" y="2266"/>
                  </a:cubicBezTo>
                  <a:cubicBezTo>
                    <a:pt x="1824" y="2266"/>
                    <a:pt x="1679" y="2194"/>
                    <a:pt x="1585" y="2068"/>
                  </a:cubicBezTo>
                  <a:lnTo>
                    <a:pt x="1508" y="1966"/>
                  </a:lnTo>
                  <a:lnTo>
                    <a:pt x="1522" y="1866"/>
                  </a:lnTo>
                  <a:lnTo>
                    <a:pt x="2460" y="1866"/>
                  </a:lnTo>
                  <a:close/>
                  <a:moveTo>
                    <a:pt x="633" y="808"/>
                  </a:moveTo>
                  <a:lnTo>
                    <a:pt x="1408" y="808"/>
                  </a:lnTo>
                  <a:lnTo>
                    <a:pt x="1292" y="1600"/>
                  </a:lnTo>
                  <a:lnTo>
                    <a:pt x="311" y="1600"/>
                  </a:lnTo>
                  <a:lnTo>
                    <a:pt x="633" y="808"/>
                  </a:lnTo>
                  <a:close/>
                  <a:moveTo>
                    <a:pt x="276" y="1866"/>
                  </a:moveTo>
                  <a:lnTo>
                    <a:pt x="1253" y="1866"/>
                  </a:lnTo>
                  <a:lnTo>
                    <a:pt x="1232" y="1970"/>
                  </a:lnTo>
                  <a:lnTo>
                    <a:pt x="1158" y="2068"/>
                  </a:lnTo>
                  <a:cubicBezTo>
                    <a:pt x="1063" y="2194"/>
                    <a:pt x="919" y="2266"/>
                    <a:pt x="762" y="2266"/>
                  </a:cubicBezTo>
                  <a:cubicBezTo>
                    <a:pt x="521" y="2266"/>
                    <a:pt x="320" y="2094"/>
                    <a:pt x="276" y="1866"/>
                  </a:cubicBezTo>
                  <a:close/>
                  <a:moveTo>
                    <a:pt x="5200" y="5200"/>
                  </a:moveTo>
                  <a:lnTo>
                    <a:pt x="4133" y="5200"/>
                  </a:lnTo>
                  <a:lnTo>
                    <a:pt x="4133" y="4266"/>
                  </a:lnTo>
                  <a:lnTo>
                    <a:pt x="4267" y="4266"/>
                  </a:lnTo>
                  <a:cubicBezTo>
                    <a:pt x="4340" y="4266"/>
                    <a:pt x="4400" y="4207"/>
                    <a:pt x="4400" y="4133"/>
                  </a:cubicBezTo>
                  <a:cubicBezTo>
                    <a:pt x="4400" y="4059"/>
                    <a:pt x="4340" y="4000"/>
                    <a:pt x="4267" y="4000"/>
                  </a:cubicBezTo>
                  <a:lnTo>
                    <a:pt x="4133" y="4000"/>
                  </a:lnTo>
                  <a:lnTo>
                    <a:pt x="4133" y="3066"/>
                  </a:lnTo>
                  <a:lnTo>
                    <a:pt x="5200" y="3066"/>
                  </a:lnTo>
                  <a:lnTo>
                    <a:pt x="5200" y="5200"/>
                  </a:lnTo>
                  <a:close/>
                  <a:moveTo>
                    <a:pt x="5733" y="5200"/>
                  </a:moveTo>
                  <a:lnTo>
                    <a:pt x="5733" y="5200"/>
                  </a:lnTo>
                  <a:lnTo>
                    <a:pt x="5467" y="5200"/>
                  </a:lnTo>
                  <a:lnTo>
                    <a:pt x="5467" y="2800"/>
                  </a:lnTo>
                  <a:lnTo>
                    <a:pt x="3867" y="2800"/>
                  </a:lnTo>
                  <a:lnTo>
                    <a:pt x="3867" y="5200"/>
                  </a:lnTo>
                  <a:lnTo>
                    <a:pt x="667" y="5200"/>
                  </a:lnTo>
                  <a:lnTo>
                    <a:pt x="667" y="2527"/>
                  </a:lnTo>
                  <a:cubicBezTo>
                    <a:pt x="698" y="2531"/>
                    <a:pt x="730" y="2533"/>
                    <a:pt x="762" y="2533"/>
                  </a:cubicBezTo>
                  <a:cubicBezTo>
                    <a:pt x="1011" y="2533"/>
                    <a:pt x="1232" y="2413"/>
                    <a:pt x="1371" y="2228"/>
                  </a:cubicBezTo>
                  <a:cubicBezTo>
                    <a:pt x="1510" y="2413"/>
                    <a:pt x="1732" y="2533"/>
                    <a:pt x="1981" y="2533"/>
                  </a:cubicBezTo>
                  <a:cubicBezTo>
                    <a:pt x="2230" y="2533"/>
                    <a:pt x="2451" y="2413"/>
                    <a:pt x="2590" y="2228"/>
                  </a:cubicBezTo>
                  <a:cubicBezTo>
                    <a:pt x="2729" y="2413"/>
                    <a:pt x="2951" y="2533"/>
                    <a:pt x="3200" y="2533"/>
                  </a:cubicBezTo>
                  <a:cubicBezTo>
                    <a:pt x="3449" y="2533"/>
                    <a:pt x="3670" y="2413"/>
                    <a:pt x="3809" y="2228"/>
                  </a:cubicBezTo>
                  <a:cubicBezTo>
                    <a:pt x="3948" y="2413"/>
                    <a:pt x="4170" y="2533"/>
                    <a:pt x="4419" y="2533"/>
                  </a:cubicBezTo>
                  <a:cubicBezTo>
                    <a:pt x="4668" y="2533"/>
                    <a:pt x="4889" y="2413"/>
                    <a:pt x="5029" y="2228"/>
                  </a:cubicBezTo>
                  <a:cubicBezTo>
                    <a:pt x="5168" y="2413"/>
                    <a:pt x="5389" y="2533"/>
                    <a:pt x="5638" y="2533"/>
                  </a:cubicBezTo>
                  <a:cubicBezTo>
                    <a:pt x="5670" y="2533"/>
                    <a:pt x="5702" y="2531"/>
                    <a:pt x="5733" y="2527"/>
                  </a:cubicBezTo>
                  <a:lnTo>
                    <a:pt x="5733" y="5200"/>
                  </a:lnTo>
                  <a:close/>
                  <a:moveTo>
                    <a:pt x="5638" y="2266"/>
                  </a:moveTo>
                  <a:cubicBezTo>
                    <a:pt x="5481" y="2266"/>
                    <a:pt x="5336" y="2194"/>
                    <a:pt x="5242" y="2068"/>
                  </a:cubicBezTo>
                  <a:lnTo>
                    <a:pt x="5164" y="1965"/>
                  </a:lnTo>
                  <a:lnTo>
                    <a:pt x="5149" y="1866"/>
                  </a:lnTo>
                  <a:lnTo>
                    <a:pt x="6124" y="1866"/>
                  </a:lnTo>
                  <a:cubicBezTo>
                    <a:pt x="6079" y="2094"/>
                    <a:pt x="5879" y="2266"/>
                    <a:pt x="5638" y="2266"/>
                  </a:cubicBez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Ubuntu"/>
                <a:ea typeface="+mn-ea"/>
                <a:cs typeface="+mn-cs"/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8FCF5B83-2B86-4C06-A730-058C0E0CA1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03" y="2197"/>
              <a:ext cx="1798" cy="1254"/>
            </a:xfrm>
            <a:custGeom>
              <a:avLst/>
              <a:gdLst>
                <a:gd name="T0" fmla="*/ 0 w 2667"/>
                <a:gd name="T1" fmla="*/ 0 h 1866"/>
                <a:gd name="T2" fmla="*/ 0 w 2667"/>
                <a:gd name="T3" fmla="*/ 1866 h 1866"/>
                <a:gd name="T4" fmla="*/ 2667 w 2667"/>
                <a:gd name="T5" fmla="*/ 1866 h 1866"/>
                <a:gd name="T6" fmla="*/ 2667 w 2667"/>
                <a:gd name="T7" fmla="*/ 0 h 1866"/>
                <a:gd name="T8" fmla="*/ 0 w 2667"/>
                <a:gd name="T9" fmla="*/ 0 h 1866"/>
                <a:gd name="T10" fmla="*/ 2400 w 2667"/>
                <a:gd name="T11" fmla="*/ 1600 h 1866"/>
                <a:gd name="T12" fmla="*/ 267 w 2667"/>
                <a:gd name="T13" fmla="*/ 1600 h 1866"/>
                <a:gd name="T14" fmla="*/ 267 w 2667"/>
                <a:gd name="T15" fmla="*/ 266 h 1866"/>
                <a:gd name="T16" fmla="*/ 2400 w 2667"/>
                <a:gd name="T17" fmla="*/ 266 h 1866"/>
                <a:gd name="T18" fmla="*/ 2400 w 2667"/>
                <a:gd name="T19" fmla="*/ 1600 h 1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67" h="1866">
                  <a:moveTo>
                    <a:pt x="0" y="0"/>
                  </a:moveTo>
                  <a:lnTo>
                    <a:pt x="0" y="1866"/>
                  </a:lnTo>
                  <a:lnTo>
                    <a:pt x="2667" y="1866"/>
                  </a:lnTo>
                  <a:lnTo>
                    <a:pt x="2667" y="0"/>
                  </a:lnTo>
                  <a:lnTo>
                    <a:pt x="0" y="0"/>
                  </a:lnTo>
                  <a:close/>
                  <a:moveTo>
                    <a:pt x="2400" y="1600"/>
                  </a:moveTo>
                  <a:lnTo>
                    <a:pt x="267" y="1600"/>
                  </a:lnTo>
                  <a:lnTo>
                    <a:pt x="267" y="266"/>
                  </a:lnTo>
                  <a:lnTo>
                    <a:pt x="2400" y="266"/>
                  </a:lnTo>
                  <a:lnTo>
                    <a:pt x="2400" y="160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Ubuntu"/>
                <a:ea typeface="+mn-ea"/>
                <a:cs typeface="+mn-cs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60C336B-3269-4B56-ABB2-3592C7BB9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2" y="2824"/>
              <a:ext cx="359" cy="359"/>
            </a:xfrm>
            <a:custGeom>
              <a:avLst/>
              <a:gdLst>
                <a:gd name="T0" fmla="*/ 400 w 533"/>
                <a:gd name="T1" fmla="*/ 0 h 533"/>
                <a:gd name="T2" fmla="*/ 305 w 533"/>
                <a:gd name="T3" fmla="*/ 39 h 533"/>
                <a:gd name="T4" fmla="*/ 39 w 533"/>
                <a:gd name="T5" fmla="*/ 306 h 533"/>
                <a:gd name="T6" fmla="*/ 0 w 533"/>
                <a:gd name="T7" fmla="*/ 400 h 533"/>
                <a:gd name="T8" fmla="*/ 133 w 533"/>
                <a:gd name="T9" fmla="*/ 533 h 533"/>
                <a:gd name="T10" fmla="*/ 227 w 533"/>
                <a:gd name="T11" fmla="*/ 494 h 533"/>
                <a:gd name="T12" fmla="*/ 494 w 533"/>
                <a:gd name="T13" fmla="*/ 228 h 533"/>
                <a:gd name="T14" fmla="*/ 533 w 533"/>
                <a:gd name="T15" fmla="*/ 133 h 533"/>
                <a:gd name="T16" fmla="*/ 400 w 533"/>
                <a:gd name="T17" fmla="*/ 0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3" h="533">
                  <a:moveTo>
                    <a:pt x="400" y="0"/>
                  </a:moveTo>
                  <a:cubicBezTo>
                    <a:pt x="363" y="0"/>
                    <a:pt x="329" y="15"/>
                    <a:pt x="305" y="39"/>
                  </a:cubicBezTo>
                  <a:lnTo>
                    <a:pt x="39" y="306"/>
                  </a:lnTo>
                  <a:cubicBezTo>
                    <a:pt x="14" y="330"/>
                    <a:pt x="0" y="363"/>
                    <a:pt x="0" y="400"/>
                  </a:cubicBezTo>
                  <a:cubicBezTo>
                    <a:pt x="0" y="474"/>
                    <a:pt x="59" y="533"/>
                    <a:pt x="133" y="533"/>
                  </a:cubicBezTo>
                  <a:cubicBezTo>
                    <a:pt x="170" y="533"/>
                    <a:pt x="203" y="518"/>
                    <a:pt x="227" y="494"/>
                  </a:cubicBezTo>
                  <a:lnTo>
                    <a:pt x="494" y="228"/>
                  </a:lnTo>
                  <a:cubicBezTo>
                    <a:pt x="518" y="204"/>
                    <a:pt x="533" y="170"/>
                    <a:pt x="533" y="133"/>
                  </a:cubicBezTo>
                  <a:cubicBezTo>
                    <a:pt x="533" y="60"/>
                    <a:pt x="473" y="0"/>
                    <a:pt x="400" y="0"/>
                  </a:cubicBez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Ubuntu"/>
                <a:ea typeface="+mn-ea"/>
                <a:cs typeface="+mn-cs"/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27728EC-FE00-4351-B0B0-F61908AEF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2" y="2466"/>
              <a:ext cx="719" cy="717"/>
            </a:xfrm>
            <a:custGeom>
              <a:avLst/>
              <a:gdLst>
                <a:gd name="T0" fmla="*/ 934 w 1067"/>
                <a:gd name="T1" fmla="*/ 0 h 1066"/>
                <a:gd name="T2" fmla="*/ 839 w 1067"/>
                <a:gd name="T3" fmla="*/ 39 h 1066"/>
                <a:gd name="T4" fmla="*/ 39 w 1067"/>
                <a:gd name="T5" fmla="*/ 839 h 1066"/>
                <a:gd name="T6" fmla="*/ 0 w 1067"/>
                <a:gd name="T7" fmla="*/ 933 h 1066"/>
                <a:gd name="T8" fmla="*/ 134 w 1067"/>
                <a:gd name="T9" fmla="*/ 1066 h 1066"/>
                <a:gd name="T10" fmla="*/ 228 w 1067"/>
                <a:gd name="T11" fmla="*/ 1027 h 1066"/>
                <a:gd name="T12" fmla="*/ 1028 w 1067"/>
                <a:gd name="T13" fmla="*/ 227 h 1066"/>
                <a:gd name="T14" fmla="*/ 1067 w 1067"/>
                <a:gd name="T15" fmla="*/ 133 h 1066"/>
                <a:gd name="T16" fmla="*/ 934 w 1067"/>
                <a:gd name="T17" fmla="*/ 0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7" h="1066">
                  <a:moveTo>
                    <a:pt x="934" y="0"/>
                  </a:moveTo>
                  <a:cubicBezTo>
                    <a:pt x="897" y="0"/>
                    <a:pt x="863" y="15"/>
                    <a:pt x="839" y="39"/>
                  </a:cubicBezTo>
                  <a:lnTo>
                    <a:pt x="39" y="839"/>
                  </a:lnTo>
                  <a:cubicBezTo>
                    <a:pt x="15" y="863"/>
                    <a:pt x="0" y="896"/>
                    <a:pt x="0" y="933"/>
                  </a:cubicBezTo>
                  <a:cubicBezTo>
                    <a:pt x="0" y="1007"/>
                    <a:pt x="60" y="1066"/>
                    <a:pt x="134" y="1066"/>
                  </a:cubicBezTo>
                  <a:cubicBezTo>
                    <a:pt x="170" y="1066"/>
                    <a:pt x="204" y="1051"/>
                    <a:pt x="228" y="1027"/>
                  </a:cubicBezTo>
                  <a:lnTo>
                    <a:pt x="1028" y="227"/>
                  </a:lnTo>
                  <a:cubicBezTo>
                    <a:pt x="1052" y="203"/>
                    <a:pt x="1067" y="170"/>
                    <a:pt x="1067" y="133"/>
                  </a:cubicBezTo>
                  <a:cubicBezTo>
                    <a:pt x="1067" y="59"/>
                    <a:pt x="1007" y="0"/>
                    <a:pt x="934" y="0"/>
                  </a:cubicBez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Ubuntu"/>
                <a:ea typeface="+mn-ea"/>
                <a:cs typeface="+mn-cs"/>
              </a:endParaRPr>
            </a:p>
          </p:txBody>
        </p:sp>
      </p:grp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5096D405-028C-4781-AC7C-A038F639EC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11" y="2841625"/>
            <a:ext cx="2071316" cy="956134"/>
          </a:xfrm>
          <a:prstGeom prst="rect">
            <a:avLst/>
          </a:prstGeom>
        </p:spPr>
      </p:pic>
      <p:sp>
        <p:nvSpPr>
          <p:cNvPr id="30" name="Shape 2719">
            <a:extLst>
              <a:ext uri="{FF2B5EF4-FFF2-40B4-BE49-F238E27FC236}">
                <a16:creationId xmlns:a16="http://schemas.microsoft.com/office/drawing/2014/main" id="{40C7EB87-5EDF-4114-805F-AAEA321808E8}"/>
              </a:ext>
            </a:extLst>
          </p:cNvPr>
          <p:cNvSpPr/>
          <p:nvPr/>
        </p:nvSpPr>
        <p:spPr>
          <a:xfrm>
            <a:off x="3338524" y="1776031"/>
            <a:ext cx="3423868" cy="3235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600" y="10462"/>
                  <a:pt x="21584" y="10124"/>
                  <a:pt x="21553" y="979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765" y="182"/>
                </a:move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cubicBezTo>
                  <a:pt x="12594" y="1105"/>
                  <a:pt x="12765" y="182"/>
                  <a:pt x="12765" y="182"/>
                </a:cubicBezTo>
                <a:close/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4572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7DE213AE-7AB7-4E39-AAF2-93F2C6F7827E}"/>
              </a:ext>
            </a:extLst>
          </p:cNvPr>
          <p:cNvCxnSpPr>
            <a:cxnSpLocks/>
          </p:cNvCxnSpPr>
          <p:nvPr/>
        </p:nvCxnSpPr>
        <p:spPr>
          <a:xfrm>
            <a:off x="2330074" y="2715469"/>
            <a:ext cx="908374" cy="2468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0D9D1F1B-3E43-4F00-8C26-E4C92CE767E4}"/>
              </a:ext>
            </a:extLst>
          </p:cNvPr>
          <p:cNvCxnSpPr>
            <a:cxnSpLocks/>
          </p:cNvCxnSpPr>
          <p:nvPr/>
        </p:nvCxnSpPr>
        <p:spPr>
          <a:xfrm flipH="1" flipV="1">
            <a:off x="2413037" y="3824056"/>
            <a:ext cx="983102" cy="62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396BB390-FD4C-4A80-B03C-74C0081BDB6D}"/>
              </a:ext>
            </a:extLst>
          </p:cNvPr>
          <p:cNvSpPr/>
          <p:nvPr/>
        </p:nvSpPr>
        <p:spPr>
          <a:xfrm>
            <a:off x="393581" y="5828463"/>
            <a:ext cx="9117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* Настройка </a:t>
            </a:r>
            <a:r>
              <a:rPr lang="ru-RU" sz="1400" dirty="0" err="1"/>
              <a:t>роумингового</a:t>
            </a:r>
            <a:r>
              <a:rPr lang="ru-RU" sz="1400" dirty="0"/>
              <a:t> соединения с другими операторами ЭДО со стороны </a:t>
            </a:r>
            <a:r>
              <a:rPr lang="ru-RU" sz="1400" dirty="0" err="1"/>
              <a:t>Fix</a:t>
            </a:r>
            <a:r>
              <a:rPr lang="ru-RU" sz="1400" dirty="0"/>
              <a:t> </a:t>
            </a:r>
            <a:r>
              <a:rPr lang="ru-RU" sz="1400" dirty="0" err="1"/>
              <a:t>Price</a:t>
            </a:r>
            <a:r>
              <a:rPr lang="ru-RU" sz="1400" dirty="0"/>
              <a:t> производится только через оператора «</a:t>
            </a:r>
            <a:r>
              <a:rPr lang="ru-RU" sz="1400" dirty="0" err="1"/>
              <a:t>Диадок</a:t>
            </a:r>
            <a:r>
              <a:rPr lang="ru-RU" sz="1400" dirty="0"/>
              <a:t>»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89C728D-B065-4344-8831-4665FBA11A9C}"/>
              </a:ext>
            </a:extLst>
          </p:cNvPr>
          <p:cNvSpPr txBox="1"/>
          <p:nvPr/>
        </p:nvSpPr>
        <p:spPr>
          <a:xfrm>
            <a:off x="1893010" y="2247021"/>
            <a:ext cx="199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Отправка и прием ЮЗ Документов в ЭДО</a:t>
            </a:r>
          </a:p>
        </p:txBody>
      </p:sp>
      <p:sp>
        <p:nvSpPr>
          <p:cNvPr id="56" name="Freeform 15">
            <a:extLst>
              <a:ext uri="{FF2B5EF4-FFF2-40B4-BE49-F238E27FC236}">
                <a16:creationId xmlns:a16="http://schemas.microsoft.com/office/drawing/2014/main" id="{D81B6B97-F1A8-48BB-9F8E-D658B140CC32}"/>
              </a:ext>
            </a:extLst>
          </p:cNvPr>
          <p:cNvSpPr>
            <a:spLocks noEditPoints="1"/>
          </p:cNvSpPr>
          <p:nvPr/>
        </p:nvSpPr>
        <p:spPr bwMode="auto">
          <a:xfrm>
            <a:off x="2397961" y="2820738"/>
            <a:ext cx="837506" cy="956133"/>
          </a:xfrm>
          <a:custGeom>
            <a:avLst/>
            <a:gdLst>
              <a:gd name="T0" fmla="*/ 202 w 2734"/>
              <a:gd name="T1" fmla="*/ 930 h 3477"/>
              <a:gd name="T2" fmla="*/ 195 w 2734"/>
              <a:gd name="T3" fmla="*/ 3249 h 3477"/>
              <a:gd name="T4" fmla="*/ 243 w 2734"/>
              <a:gd name="T5" fmla="*/ 3284 h 3477"/>
              <a:gd name="T6" fmla="*/ 1303 w 2734"/>
              <a:gd name="T7" fmla="*/ 2971 h 3477"/>
              <a:gd name="T8" fmla="*/ 1363 w 2734"/>
              <a:gd name="T9" fmla="*/ 2844 h 3477"/>
              <a:gd name="T10" fmla="*/ 1478 w 2734"/>
              <a:gd name="T11" fmla="*/ 2773 h 3477"/>
              <a:gd name="T12" fmla="*/ 1825 w 2734"/>
              <a:gd name="T13" fmla="*/ 960 h 3477"/>
              <a:gd name="T14" fmla="*/ 1790 w 2734"/>
              <a:gd name="T15" fmla="*/ 911 h 3477"/>
              <a:gd name="T16" fmla="*/ 602 w 2734"/>
              <a:gd name="T17" fmla="*/ 550 h 3477"/>
              <a:gd name="T18" fmla="*/ 553 w 2734"/>
              <a:gd name="T19" fmla="*/ 585 h 3477"/>
              <a:gd name="T20" fmla="*/ 1814 w 2734"/>
              <a:gd name="T21" fmla="*/ 720 h 3477"/>
              <a:gd name="T22" fmla="*/ 1946 w 2734"/>
              <a:gd name="T23" fmla="*/ 788 h 3477"/>
              <a:gd name="T24" fmla="*/ 2014 w 2734"/>
              <a:gd name="T25" fmla="*/ 921 h 3477"/>
              <a:gd name="T26" fmla="*/ 2012 w 2734"/>
              <a:gd name="T27" fmla="*/ 2898 h 3477"/>
              <a:gd name="T28" fmla="*/ 2132 w 2734"/>
              <a:gd name="T29" fmla="*/ 2925 h 3477"/>
              <a:gd name="T30" fmla="*/ 2181 w 2734"/>
              <a:gd name="T31" fmla="*/ 2890 h 3477"/>
              <a:gd name="T32" fmla="*/ 2173 w 2734"/>
              <a:gd name="T33" fmla="*/ 572 h 3477"/>
              <a:gd name="T34" fmla="*/ 2490 w 2734"/>
              <a:gd name="T35" fmla="*/ 192 h 3477"/>
              <a:gd name="T36" fmla="*/ 919 w 2734"/>
              <a:gd name="T37" fmla="*/ 213 h 3477"/>
              <a:gd name="T38" fmla="*/ 2132 w 2734"/>
              <a:gd name="T39" fmla="*/ 358 h 3477"/>
              <a:gd name="T40" fmla="*/ 2276 w 2734"/>
              <a:gd name="T41" fmla="*/ 405 h 3477"/>
              <a:gd name="T42" fmla="*/ 2363 w 2734"/>
              <a:gd name="T43" fmla="*/ 525 h 3477"/>
              <a:gd name="T44" fmla="*/ 2490 w 2734"/>
              <a:gd name="T45" fmla="*/ 2567 h 3477"/>
              <a:gd name="T46" fmla="*/ 2539 w 2734"/>
              <a:gd name="T47" fmla="*/ 2532 h 3477"/>
              <a:gd name="T48" fmla="*/ 2532 w 2734"/>
              <a:gd name="T49" fmla="*/ 213 h 3477"/>
              <a:gd name="T50" fmla="*/ 960 w 2734"/>
              <a:gd name="T51" fmla="*/ 0 h 3477"/>
              <a:gd name="T52" fmla="*/ 2602 w 2734"/>
              <a:gd name="T53" fmla="*/ 27 h 3477"/>
              <a:gd name="T54" fmla="*/ 2707 w 2734"/>
              <a:gd name="T55" fmla="*/ 131 h 3477"/>
              <a:gd name="T56" fmla="*/ 2734 w 2734"/>
              <a:gd name="T57" fmla="*/ 2516 h 3477"/>
              <a:gd name="T58" fmla="*/ 2687 w 2734"/>
              <a:gd name="T59" fmla="*/ 2660 h 3477"/>
              <a:gd name="T60" fmla="*/ 2568 w 2734"/>
              <a:gd name="T61" fmla="*/ 2747 h 3477"/>
              <a:gd name="T62" fmla="*/ 2376 w 2734"/>
              <a:gd name="T63" fmla="*/ 2875 h 3477"/>
              <a:gd name="T64" fmla="*/ 2329 w 2734"/>
              <a:gd name="T65" fmla="*/ 3018 h 3477"/>
              <a:gd name="T66" fmla="*/ 2209 w 2734"/>
              <a:gd name="T67" fmla="*/ 3105 h 3477"/>
              <a:gd name="T68" fmla="*/ 1520 w 2734"/>
              <a:gd name="T69" fmla="*/ 3394 h 3477"/>
              <a:gd name="T70" fmla="*/ 1393 w 2734"/>
              <a:gd name="T71" fmla="*/ 3467 h 3477"/>
              <a:gd name="T72" fmla="*/ 204 w 2734"/>
              <a:gd name="T73" fmla="*/ 3473 h 3477"/>
              <a:gd name="T74" fmla="*/ 72 w 2734"/>
              <a:gd name="T75" fmla="*/ 3405 h 3477"/>
              <a:gd name="T76" fmla="*/ 3 w 2734"/>
              <a:gd name="T77" fmla="*/ 3272 h 3477"/>
              <a:gd name="T78" fmla="*/ 13 w 2734"/>
              <a:gd name="T79" fmla="*/ 884 h 3477"/>
              <a:gd name="T80" fmla="*/ 99 w 2734"/>
              <a:gd name="T81" fmla="*/ 764 h 3477"/>
              <a:gd name="T82" fmla="*/ 243 w 2734"/>
              <a:gd name="T83" fmla="*/ 716 h 3477"/>
              <a:gd name="T84" fmla="*/ 371 w 2734"/>
              <a:gd name="T85" fmla="*/ 525 h 3477"/>
              <a:gd name="T86" fmla="*/ 458 w 2734"/>
              <a:gd name="T87" fmla="*/ 405 h 3477"/>
              <a:gd name="T88" fmla="*/ 602 w 2734"/>
              <a:gd name="T89" fmla="*/ 358 h 3477"/>
              <a:gd name="T90" fmla="*/ 729 w 2734"/>
              <a:gd name="T91" fmla="*/ 166 h 3477"/>
              <a:gd name="T92" fmla="*/ 816 w 2734"/>
              <a:gd name="T93" fmla="*/ 47 h 3477"/>
              <a:gd name="T94" fmla="*/ 960 w 2734"/>
              <a:gd name="T95" fmla="*/ 0 h 3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734" h="3477">
                <a:moveTo>
                  <a:pt x="243" y="909"/>
                </a:moveTo>
                <a:lnTo>
                  <a:pt x="227" y="911"/>
                </a:lnTo>
                <a:lnTo>
                  <a:pt x="214" y="919"/>
                </a:lnTo>
                <a:lnTo>
                  <a:pt x="202" y="930"/>
                </a:lnTo>
                <a:lnTo>
                  <a:pt x="195" y="944"/>
                </a:lnTo>
                <a:lnTo>
                  <a:pt x="192" y="960"/>
                </a:lnTo>
                <a:lnTo>
                  <a:pt x="192" y="3233"/>
                </a:lnTo>
                <a:lnTo>
                  <a:pt x="195" y="3249"/>
                </a:lnTo>
                <a:lnTo>
                  <a:pt x="202" y="3263"/>
                </a:lnTo>
                <a:lnTo>
                  <a:pt x="214" y="3274"/>
                </a:lnTo>
                <a:lnTo>
                  <a:pt x="227" y="3281"/>
                </a:lnTo>
                <a:lnTo>
                  <a:pt x="243" y="3284"/>
                </a:lnTo>
                <a:lnTo>
                  <a:pt x="1301" y="3284"/>
                </a:lnTo>
                <a:lnTo>
                  <a:pt x="1300" y="3008"/>
                </a:lnTo>
                <a:lnTo>
                  <a:pt x="1300" y="3008"/>
                </a:lnTo>
                <a:lnTo>
                  <a:pt x="1303" y="2971"/>
                </a:lnTo>
                <a:lnTo>
                  <a:pt x="1311" y="2935"/>
                </a:lnTo>
                <a:lnTo>
                  <a:pt x="1324" y="2902"/>
                </a:lnTo>
                <a:lnTo>
                  <a:pt x="1342" y="2871"/>
                </a:lnTo>
                <a:lnTo>
                  <a:pt x="1363" y="2844"/>
                </a:lnTo>
                <a:lnTo>
                  <a:pt x="1388" y="2820"/>
                </a:lnTo>
                <a:lnTo>
                  <a:pt x="1417" y="2799"/>
                </a:lnTo>
                <a:lnTo>
                  <a:pt x="1449" y="2784"/>
                </a:lnTo>
                <a:lnTo>
                  <a:pt x="1478" y="2773"/>
                </a:lnTo>
                <a:lnTo>
                  <a:pt x="1510" y="2767"/>
                </a:lnTo>
                <a:lnTo>
                  <a:pt x="1544" y="2765"/>
                </a:lnTo>
                <a:lnTo>
                  <a:pt x="1825" y="2765"/>
                </a:lnTo>
                <a:lnTo>
                  <a:pt x="1825" y="960"/>
                </a:lnTo>
                <a:lnTo>
                  <a:pt x="1823" y="944"/>
                </a:lnTo>
                <a:lnTo>
                  <a:pt x="1816" y="930"/>
                </a:lnTo>
                <a:lnTo>
                  <a:pt x="1804" y="919"/>
                </a:lnTo>
                <a:lnTo>
                  <a:pt x="1790" y="911"/>
                </a:lnTo>
                <a:lnTo>
                  <a:pt x="1774" y="909"/>
                </a:lnTo>
                <a:lnTo>
                  <a:pt x="243" y="909"/>
                </a:lnTo>
                <a:close/>
                <a:moveTo>
                  <a:pt x="2132" y="550"/>
                </a:moveTo>
                <a:lnTo>
                  <a:pt x="602" y="550"/>
                </a:lnTo>
                <a:lnTo>
                  <a:pt x="586" y="554"/>
                </a:lnTo>
                <a:lnTo>
                  <a:pt x="571" y="560"/>
                </a:lnTo>
                <a:lnTo>
                  <a:pt x="560" y="572"/>
                </a:lnTo>
                <a:lnTo>
                  <a:pt x="553" y="585"/>
                </a:lnTo>
                <a:lnTo>
                  <a:pt x="551" y="601"/>
                </a:lnTo>
                <a:lnTo>
                  <a:pt x="551" y="716"/>
                </a:lnTo>
                <a:lnTo>
                  <a:pt x="1774" y="716"/>
                </a:lnTo>
                <a:lnTo>
                  <a:pt x="1814" y="720"/>
                </a:lnTo>
                <a:lnTo>
                  <a:pt x="1851" y="729"/>
                </a:lnTo>
                <a:lnTo>
                  <a:pt x="1885" y="744"/>
                </a:lnTo>
                <a:lnTo>
                  <a:pt x="1918" y="764"/>
                </a:lnTo>
                <a:lnTo>
                  <a:pt x="1946" y="788"/>
                </a:lnTo>
                <a:lnTo>
                  <a:pt x="1970" y="817"/>
                </a:lnTo>
                <a:lnTo>
                  <a:pt x="1990" y="849"/>
                </a:lnTo>
                <a:lnTo>
                  <a:pt x="2005" y="884"/>
                </a:lnTo>
                <a:lnTo>
                  <a:pt x="2014" y="921"/>
                </a:lnTo>
                <a:lnTo>
                  <a:pt x="2018" y="960"/>
                </a:lnTo>
                <a:lnTo>
                  <a:pt x="2018" y="2861"/>
                </a:lnTo>
                <a:lnTo>
                  <a:pt x="2016" y="2881"/>
                </a:lnTo>
                <a:lnTo>
                  <a:pt x="2012" y="2898"/>
                </a:lnTo>
                <a:lnTo>
                  <a:pt x="2006" y="2910"/>
                </a:lnTo>
                <a:lnTo>
                  <a:pt x="2001" y="2919"/>
                </a:lnTo>
                <a:lnTo>
                  <a:pt x="1994" y="2925"/>
                </a:lnTo>
                <a:lnTo>
                  <a:pt x="2132" y="2925"/>
                </a:lnTo>
                <a:lnTo>
                  <a:pt x="2149" y="2923"/>
                </a:lnTo>
                <a:lnTo>
                  <a:pt x="2163" y="2916"/>
                </a:lnTo>
                <a:lnTo>
                  <a:pt x="2173" y="2904"/>
                </a:lnTo>
                <a:lnTo>
                  <a:pt x="2181" y="2890"/>
                </a:lnTo>
                <a:lnTo>
                  <a:pt x="2184" y="2875"/>
                </a:lnTo>
                <a:lnTo>
                  <a:pt x="2184" y="601"/>
                </a:lnTo>
                <a:lnTo>
                  <a:pt x="2181" y="585"/>
                </a:lnTo>
                <a:lnTo>
                  <a:pt x="2173" y="572"/>
                </a:lnTo>
                <a:lnTo>
                  <a:pt x="2163" y="560"/>
                </a:lnTo>
                <a:lnTo>
                  <a:pt x="2149" y="554"/>
                </a:lnTo>
                <a:lnTo>
                  <a:pt x="2132" y="550"/>
                </a:lnTo>
                <a:close/>
                <a:moveTo>
                  <a:pt x="2490" y="192"/>
                </a:moveTo>
                <a:lnTo>
                  <a:pt x="960" y="192"/>
                </a:lnTo>
                <a:lnTo>
                  <a:pt x="943" y="195"/>
                </a:lnTo>
                <a:lnTo>
                  <a:pt x="929" y="202"/>
                </a:lnTo>
                <a:lnTo>
                  <a:pt x="919" y="213"/>
                </a:lnTo>
                <a:lnTo>
                  <a:pt x="912" y="227"/>
                </a:lnTo>
                <a:lnTo>
                  <a:pt x="909" y="244"/>
                </a:lnTo>
                <a:lnTo>
                  <a:pt x="909" y="358"/>
                </a:lnTo>
                <a:lnTo>
                  <a:pt x="2132" y="358"/>
                </a:lnTo>
                <a:lnTo>
                  <a:pt x="2172" y="361"/>
                </a:lnTo>
                <a:lnTo>
                  <a:pt x="2209" y="371"/>
                </a:lnTo>
                <a:lnTo>
                  <a:pt x="2244" y="385"/>
                </a:lnTo>
                <a:lnTo>
                  <a:pt x="2276" y="405"/>
                </a:lnTo>
                <a:lnTo>
                  <a:pt x="2304" y="430"/>
                </a:lnTo>
                <a:lnTo>
                  <a:pt x="2329" y="458"/>
                </a:lnTo>
                <a:lnTo>
                  <a:pt x="2349" y="490"/>
                </a:lnTo>
                <a:lnTo>
                  <a:pt x="2363" y="525"/>
                </a:lnTo>
                <a:lnTo>
                  <a:pt x="2373" y="562"/>
                </a:lnTo>
                <a:lnTo>
                  <a:pt x="2376" y="601"/>
                </a:lnTo>
                <a:lnTo>
                  <a:pt x="2376" y="2567"/>
                </a:lnTo>
                <a:lnTo>
                  <a:pt x="2490" y="2567"/>
                </a:lnTo>
                <a:lnTo>
                  <a:pt x="2506" y="2565"/>
                </a:lnTo>
                <a:lnTo>
                  <a:pt x="2521" y="2557"/>
                </a:lnTo>
                <a:lnTo>
                  <a:pt x="2532" y="2546"/>
                </a:lnTo>
                <a:lnTo>
                  <a:pt x="2539" y="2532"/>
                </a:lnTo>
                <a:lnTo>
                  <a:pt x="2542" y="2516"/>
                </a:lnTo>
                <a:lnTo>
                  <a:pt x="2542" y="244"/>
                </a:lnTo>
                <a:lnTo>
                  <a:pt x="2539" y="227"/>
                </a:lnTo>
                <a:lnTo>
                  <a:pt x="2532" y="213"/>
                </a:lnTo>
                <a:lnTo>
                  <a:pt x="2521" y="202"/>
                </a:lnTo>
                <a:lnTo>
                  <a:pt x="2506" y="195"/>
                </a:lnTo>
                <a:lnTo>
                  <a:pt x="2490" y="192"/>
                </a:lnTo>
                <a:close/>
                <a:moveTo>
                  <a:pt x="960" y="0"/>
                </a:moveTo>
                <a:lnTo>
                  <a:pt x="2490" y="0"/>
                </a:lnTo>
                <a:lnTo>
                  <a:pt x="2531" y="3"/>
                </a:lnTo>
                <a:lnTo>
                  <a:pt x="2568" y="12"/>
                </a:lnTo>
                <a:lnTo>
                  <a:pt x="2602" y="27"/>
                </a:lnTo>
                <a:lnTo>
                  <a:pt x="2634" y="47"/>
                </a:lnTo>
                <a:lnTo>
                  <a:pt x="2663" y="71"/>
                </a:lnTo>
                <a:lnTo>
                  <a:pt x="2687" y="100"/>
                </a:lnTo>
                <a:lnTo>
                  <a:pt x="2707" y="131"/>
                </a:lnTo>
                <a:lnTo>
                  <a:pt x="2722" y="166"/>
                </a:lnTo>
                <a:lnTo>
                  <a:pt x="2730" y="203"/>
                </a:lnTo>
                <a:lnTo>
                  <a:pt x="2734" y="244"/>
                </a:lnTo>
                <a:lnTo>
                  <a:pt x="2734" y="2516"/>
                </a:lnTo>
                <a:lnTo>
                  <a:pt x="2730" y="2555"/>
                </a:lnTo>
                <a:lnTo>
                  <a:pt x="2722" y="2593"/>
                </a:lnTo>
                <a:lnTo>
                  <a:pt x="2707" y="2628"/>
                </a:lnTo>
                <a:lnTo>
                  <a:pt x="2687" y="2660"/>
                </a:lnTo>
                <a:lnTo>
                  <a:pt x="2663" y="2688"/>
                </a:lnTo>
                <a:lnTo>
                  <a:pt x="2634" y="2713"/>
                </a:lnTo>
                <a:lnTo>
                  <a:pt x="2602" y="2732"/>
                </a:lnTo>
                <a:lnTo>
                  <a:pt x="2568" y="2747"/>
                </a:lnTo>
                <a:lnTo>
                  <a:pt x="2531" y="2756"/>
                </a:lnTo>
                <a:lnTo>
                  <a:pt x="2490" y="2759"/>
                </a:lnTo>
                <a:lnTo>
                  <a:pt x="2376" y="2759"/>
                </a:lnTo>
                <a:lnTo>
                  <a:pt x="2376" y="2875"/>
                </a:lnTo>
                <a:lnTo>
                  <a:pt x="2373" y="2914"/>
                </a:lnTo>
                <a:lnTo>
                  <a:pt x="2363" y="2951"/>
                </a:lnTo>
                <a:lnTo>
                  <a:pt x="2349" y="2986"/>
                </a:lnTo>
                <a:lnTo>
                  <a:pt x="2329" y="3018"/>
                </a:lnTo>
                <a:lnTo>
                  <a:pt x="2304" y="3046"/>
                </a:lnTo>
                <a:lnTo>
                  <a:pt x="2276" y="3070"/>
                </a:lnTo>
                <a:lnTo>
                  <a:pt x="2244" y="3090"/>
                </a:lnTo>
                <a:lnTo>
                  <a:pt x="2209" y="3105"/>
                </a:lnTo>
                <a:lnTo>
                  <a:pt x="2172" y="3115"/>
                </a:lnTo>
                <a:lnTo>
                  <a:pt x="2132" y="3118"/>
                </a:lnTo>
                <a:lnTo>
                  <a:pt x="1798" y="3118"/>
                </a:lnTo>
                <a:lnTo>
                  <a:pt x="1520" y="3394"/>
                </a:lnTo>
                <a:lnTo>
                  <a:pt x="1491" y="3418"/>
                </a:lnTo>
                <a:lnTo>
                  <a:pt x="1460" y="3438"/>
                </a:lnTo>
                <a:lnTo>
                  <a:pt x="1428" y="3454"/>
                </a:lnTo>
                <a:lnTo>
                  <a:pt x="1393" y="3467"/>
                </a:lnTo>
                <a:lnTo>
                  <a:pt x="1356" y="3473"/>
                </a:lnTo>
                <a:lnTo>
                  <a:pt x="1319" y="3477"/>
                </a:lnTo>
                <a:lnTo>
                  <a:pt x="243" y="3477"/>
                </a:lnTo>
                <a:lnTo>
                  <a:pt x="204" y="3473"/>
                </a:lnTo>
                <a:lnTo>
                  <a:pt x="167" y="3464"/>
                </a:lnTo>
                <a:lnTo>
                  <a:pt x="132" y="3449"/>
                </a:lnTo>
                <a:lnTo>
                  <a:pt x="99" y="3429"/>
                </a:lnTo>
                <a:lnTo>
                  <a:pt x="72" y="3405"/>
                </a:lnTo>
                <a:lnTo>
                  <a:pt x="48" y="3376"/>
                </a:lnTo>
                <a:lnTo>
                  <a:pt x="27" y="3344"/>
                </a:lnTo>
                <a:lnTo>
                  <a:pt x="13" y="3309"/>
                </a:lnTo>
                <a:lnTo>
                  <a:pt x="3" y="3272"/>
                </a:lnTo>
                <a:lnTo>
                  <a:pt x="0" y="3233"/>
                </a:lnTo>
                <a:lnTo>
                  <a:pt x="0" y="960"/>
                </a:lnTo>
                <a:lnTo>
                  <a:pt x="3" y="921"/>
                </a:lnTo>
                <a:lnTo>
                  <a:pt x="13" y="884"/>
                </a:lnTo>
                <a:lnTo>
                  <a:pt x="27" y="849"/>
                </a:lnTo>
                <a:lnTo>
                  <a:pt x="48" y="816"/>
                </a:lnTo>
                <a:lnTo>
                  <a:pt x="72" y="788"/>
                </a:lnTo>
                <a:lnTo>
                  <a:pt x="99" y="764"/>
                </a:lnTo>
                <a:lnTo>
                  <a:pt x="132" y="744"/>
                </a:lnTo>
                <a:lnTo>
                  <a:pt x="167" y="729"/>
                </a:lnTo>
                <a:lnTo>
                  <a:pt x="204" y="720"/>
                </a:lnTo>
                <a:lnTo>
                  <a:pt x="243" y="716"/>
                </a:lnTo>
                <a:lnTo>
                  <a:pt x="358" y="716"/>
                </a:lnTo>
                <a:lnTo>
                  <a:pt x="358" y="601"/>
                </a:lnTo>
                <a:lnTo>
                  <a:pt x="362" y="562"/>
                </a:lnTo>
                <a:lnTo>
                  <a:pt x="371" y="525"/>
                </a:lnTo>
                <a:lnTo>
                  <a:pt x="386" y="490"/>
                </a:lnTo>
                <a:lnTo>
                  <a:pt x="405" y="458"/>
                </a:lnTo>
                <a:lnTo>
                  <a:pt x="429" y="430"/>
                </a:lnTo>
                <a:lnTo>
                  <a:pt x="458" y="405"/>
                </a:lnTo>
                <a:lnTo>
                  <a:pt x="490" y="385"/>
                </a:lnTo>
                <a:lnTo>
                  <a:pt x="524" y="371"/>
                </a:lnTo>
                <a:lnTo>
                  <a:pt x="563" y="361"/>
                </a:lnTo>
                <a:lnTo>
                  <a:pt x="602" y="358"/>
                </a:lnTo>
                <a:lnTo>
                  <a:pt x="717" y="358"/>
                </a:lnTo>
                <a:lnTo>
                  <a:pt x="717" y="244"/>
                </a:lnTo>
                <a:lnTo>
                  <a:pt x="720" y="203"/>
                </a:lnTo>
                <a:lnTo>
                  <a:pt x="729" y="166"/>
                </a:lnTo>
                <a:lnTo>
                  <a:pt x="743" y="131"/>
                </a:lnTo>
                <a:lnTo>
                  <a:pt x="763" y="100"/>
                </a:lnTo>
                <a:lnTo>
                  <a:pt x="788" y="71"/>
                </a:lnTo>
                <a:lnTo>
                  <a:pt x="816" y="47"/>
                </a:lnTo>
                <a:lnTo>
                  <a:pt x="848" y="27"/>
                </a:lnTo>
                <a:lnTo>
                  <a:pt x="883" y="12"/>
                </a:lnTo>
                <a:lnTo>
                  <a:pt x="921" y="3"/>
                </a:lnTo>
                <a:lnTo>
                  <a:pt x="960" y="0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7807A59-75C3-4421-A09F-6654ADF99A86}"/>
              </a:ext>
            </a:extLst>
          </p:cNvPr>
          <p:cNvSpPr txBox="1"/>
          <p:nvPr/>
        </p:nvSpPr>
        <p:spPr>
          <a:xfrm>
            <a:off x="6630597" y="943607"/>
            <a:ext cx="320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Контрагенты с которыми работаем в ЭДО</a:t>
            </a:r>
          </a:p>
        </p:txBody>
      </p:sp>
      <p:sp>
        <p:nvSpPr>
          <p:cNvPr id="69" name="Shape 2617">
            <a:extLst>
              <a:ext uri="{FF2B5EF4-FFF2-40B4-BE49-F238E27FC236}">
                <a16:creationId xmlns:a16="http://schemas.microsoft.com/office/drawing/2014/main" id="{D18EC378-D3F4-4C6E-8517-D8128E437991}"/>
              </a:ext>
            </a:extLst>
          </p:cNvPr>
          <p:cNvSpPr/>
          <p:nvPr/>
        </p:nvSpPr>
        <p:spPr>
          <a:xfrm>
            <a:off x="7801786" y="2476181"/>
            <a:ext cx="1646243" cy="1338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457200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F0D3AC83-7227-4977-A045-16C252AE5715}"/>
              </a:ext>
            </a:extLst>
          </p:cNvPr>
          <p:cNvCxnSpPr>
            <a:cxnSpLocks/>
          </p:cNvCxnSpPr>
          <p:nvPr/>
        </p:nvCxnSpPr>
        <p:spPr>
          <a:xfrm flipH="1" flipV="1">
            <a:off x="6813057" y="3834082"/>
            <a:ext cx="983102" cy="62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>
            <a:extLst>
              <a:ext uri="{FF2B5EF4-FFF2-40B4-BE49-F238E27FC236}">
                <a16:creationId xmlns:a16="http://schemas.microsoft.com/office/drawing/2014/main" id="{70D83192-28D7-4B66-B7CD-07D6072A178A}"/>
              </a:ext>
            </a:extLst>
          </p:cNvPr>
          <p:cNvCxnSpPr>
            <a:cxnSpLocks/>
          </p:cNvCxnSpPr>
          <p:nvPr/>
        </p:nvCxnSpPr>
        <p:spPr>
          <a:xfrm>
            <a:off x="6735040" y="2714729"/>
            <a:ext cx="908374" cy="2468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196E267F-BFE0-4789-9B73-5FBBC2421B3F}"/>
              </a:ext>
            </a:extLst>
          </p:cNvPr>
          <p:cNvSpPr txBox="1"/>
          <p:nvPr/>
        </p:nvSpPr>
        <p:spPr>
          <a:xfrm>
            <a:off x="6624561" y="2175106"/>
            <a:ext cx="199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Отправка и прием ЮЗ Документов в ЭДО</a:t>
            </a:r>
          </a:p>
        </p:txBody>
      </p:sp>
      <p:sp>
        <p:nvSpPr>
          <p:cNvPr id="74" name="Freeform 15">
            <a:extLst>
              <a:ext uri="{FF2B5EF4-FFF2-40B4-BE49-F238E27FC236}">
                <a16:creationId xmlns:a16="http://schemas.microsoft.com/office/drawing/2014/main" id="{1C42F06C-4A78-4F79-8F08-4B0168D9342D}"/>
              </a:ext>
            </a:extLst>
          </p:cNvPr>
          <p:cNvSpPr>
            <a:spLocks noEditPoints="1"/>
          </p:cNvSpPr>
          <p:nvPr/>
        </p:nvSpPr>
        <p:spPr bwMode="auto">
          <a:xfrm>
            <a:off x="6827215" y="2769762"/>
            <a:ext cx="837506" cy="956133"/>
          </a:xfrm>
          <a:custGeom>
            <a:avLst/>
            <a:gdLst>
              <a:gd name="T0" fmla="*/ 202 w 2734"/>
              <a:gd name="T1" fmla="*/ 930 h 3477"/>
              <a:gd name="T2" fmla="*/ 195 w 2734"/>
              <a:gd name="T3" fmla="*/ 3249 h 3477"/>
              <a:gd name="T4" fmla="*/ 243 w 2734"/>
              <a:gd name="T5" fmla="*/ 3284 h 3477"/>
              <a:gd name="T6" fmla="*/ 1303 w 2734"/>
              <a:gd name="T7" fmla="*/ 2971 h 3477"/>
              <a:gd name="T8" fmla="*/ 1363 w 2734"/>
              <a:gd name="T9" fmla="*/ 2844 h 3477"/>
              <a:gd name="T10" fmla="*/ 1478 w 2734"/>
              <a:gd name="T11" fmla="*/ 2773 h 3477"/>
              <a:gd name="T12" fmla="*/ 1825 w 2734"/>
              <a:gd name="T13" fmla="*/ 960 h 3477"/>
              <a:gd name="T14" fmla="*/ 1790 w 2734"/>
              <a:gd name="T15" fmla="*/ 911 h 3477"/>
              <a:gd name="T16" fmla="*/ 602 w 2734"/>
              <a:gd name="T17" fmla="*/ 550 h 3477"/>
              <a:gd name="T18" fmla="*/ 553 w 2734"/>
              <a:gd name="T19" fmla="*/ 585 h 3477"/>
              <a:gd name="T20" fmla="*/ 1814 w 2734"/>
              <a:gd name="T21" fmla="*/ 720 h 3477"/>
              <a:gd name="T22" fmla="*/ 1946 w 2734"/>
              <a:gd name="T23" fmla="*/ 788 h 3477"/>
              <a:gd name="T24" fmla="*/ 2014 w 2734"/>
              <a:gd name="T25" fmla="*/ 921 h 3477"/>
              <a:gd name="T26" fmla="*/ 2012 w 2734"/>
              <a:gd name="T27" fmla="*/ 2898 h 3477"/>
              <a:gd name="T28" fmla="*/ 2132 w 2734"/>
              <a:gd name="T29" fmla="*/ 2925 h 3477"/>
              <a:gd name="T30" fmla="*/ 2181 w 2734"/>
              <a:gd name="T31" fmla="*/ 2890 h 3477"/>
              <a:gd name="T32" fmla="*/ 2173 w 2734"/>
              <a:gd name="T33" fmla="*/ 572 h 3477"/>
              <a:gd name="T34" fmla="*/ 2490 w 2734"/>
              <a:gd name="T35" fmla="*/ 192 h 3477"/>
              <a:gd name="T36" fmla="*/ 919 w 2734"/>
              <a:gd name="T37" fmla="*/ 213 h 3477"/>
              <a:gd name="T38" fmla="*/ 2132 w 2734"/>
              <a:gd name="T39" fmla="*/ 358 h 3477"/>
              <a:gd name="T40" fmla="*/ 2276 w 2734"/>
              <a:gd name="T41" fmla="*/ 405 h 3477"/>
              <a:gd name="T42" fmla="*/ 2363 w 2734"/>
              <a:gd name="T43" fmla="*/ 525 h 3477"/>
              <a:gd name="T44" fmla="*/ 2490 w 2734"/>
              <a:gd name="T45" fmla="*/ 2567 h 3477"/>
              <a:gd name="T46" fmla="*/ 2539 w 2734"/>
              <a:gd name="T47" fmla="*/ 2532 h 3477"/>
              <a:gd name="T48" fmla="*/ 2532 w 2734"/>
              <a:gd name="T49" fmla="*/ 213 h 3477"/>
              <a:gd name="T50" fmla="*/ 960 w 2734"/>
              <a:gd name="T51" fmla="*/ 0 h 3477"/>
              <a:gd name="T52" fmla="*/ 2602 w 2734"/>
              <a:gd name="T53" fmla="*/ 27 h 3477"/>
              <a:gd name="T54" fmla="*/ 2707 w 2734"/>
              <a:gd name="T55" fmla="*/ 131 h 3477"/>
              <a:gd name="T56" fmla="*/ 2734 w 2734"/>
              <a:gd name="T57" fmla="*/ 2516 h 3477"/>
              <a:gd name="T58" fmla="*/ 2687 w 2734"/>
              <a:gd name="T59" fmla="*/ 2660 h 3477"/>
              <a:gd name="T60" fmla="*/ 2568 w 2734"/>
              <a:gd name="T61" fmla="*/ 2747 h 3477"/>
              <a:gd name="T62" fmla="*/ 2376 w 2734"/>
              <a:gd name="T63" fmla="*/ 2875 h 3477"/>
              <a:gd name="T64" fmla="*/ 2329 w 2734"/>
              <a:gd name="T65" fmla="*/ 3018 h 3477"/>
              <a:gd name="T66" fmla="*/ 2209 w 2734"/>
              <a:gd name="T67" fmla="*/ 3105 h 3477"/>
              <a:gd name="T68" fmla="*/ 1520 w 2734"/>
              <a:gd name="T69" fmla="*/ 3394 h 3477"/>
              <a:gd name="T70" fmla="*/ 1393 w 2734"/>
              <a:gd name="T71" fmla="*/ 3467 h 3477"/>
              <a:gd name="T72" fmla="*/ 204 w 2734"/>
              <a:gd name="T73" fmla="*/ 3473 h 3477"/>
              <a:gd name="T74" fmla="*/ 72 w 2734"/>
              <a:gd name="T75" fmla="*/ 3405 h 3477"/>
              <a:gd name="T76" fmla="*/ 3 w 2734"/>
              <a:gd name="T77" fmla="*/ 3272 h 3477"/>
              <a:gd name="T78" fmla="*/ 13 w 2734"/>
              <a:gd name="T79" fmla="*/ 884 h 3477"/>
              <a:gd name="T80" fmla="*/ 99 w 2734"/>
              <a:gd name="T81" fmla="*/ 764 h 3477"/>
              <a:gd name="T82" fmla="*/ 243 w 2734"/>
              <a:gd name="T83" fmla="*/ 716 h 3477"/>
              <a:gd name="T84" fmla="*/ 371 w 2734"/>
              <a:gd name="T85" fmla="*/ 525 h 3477"/>
              <a:gd name="T86" fmla="*/ 458 w 2734"/>
              <a:gd name="T87" fmla="*/ 405 h 3477"/>
              <a:gd name="T88" fmla="*/ 602 w 2734"/>
              <a:gd name="T89" fmla="*/ 358 h 3477"/>
              <a:gd name="T90" fmla="*/ 729 w 2734"/>
              <a:gd name="T91" fmla="*/ 166 h 3477"/>
              <a:gd name="T92" fmla="*/ 816 w 2734"/>
              <a:gd name="T93" fmla="*/ 47 h 3477"/>
              <a:gd name="T94" fmla="*/ 960 w 2734"/>
              <a:gd name="T95" fmla="*/ 0 h 3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734" h="3477">
                <a:moveTo>
                  <a:pt x="243" y="909"/>
                </a:moveTo>
                <a:lnTo>
                  <a:pt x="227" y="911"/>
                </a:lnTo>
                <a:lnTo>
                  <a:pt x="214" y="919"/>
                </a:lnTo>
                <a:lnTo>
                  <a:pt x="202" y="930"/>
                </a:lnTo>
                <a:lnTo>
                  <a:pt x="195" y="944"/>
                </a:lnTo>
                <a:lnTo>
                  <a:pt x="192" y="960"/>
                </a:lnTo>
                <a:lnTo>
                  <a:pt x="192" y="3233"/>
                </a:lnTo>
                <a:lnTo>
                  <a:pt x="195" y="3249"/>
                </a:lnTo>
                <a:lnTo>
                  <a:pt x="202" y="3263"/>
                </a:lnTo>
                <a:lnTo>
                  <a:pt x="214" y="3274"/>
                </a:lnTo>
                <a:lnTo>
                  <a:pt x="227" y="3281"/>
                </a:lnTo>
                <a:lnTo>
                  <a:pt x="243" y="3284"/>
                </a:lnTo>
                <a:lnTo>
                  <a:pt x="1301" y="3284"/>
                </a:lnTo>
                <a:lnTo>
                  <a:pt x="1300" y="3008"/>
                </a:lnTo>
                <a:lnTo>
                  <a:pt x="1300" y="3008"/>
                </a:lnTo>
                <a:lnTo>
                  <a:pt x="1303" y="2971"/>
                </a:lnTo>
                <a:lnTo>
                  <a:pt x="1311" y="2935"/>
                </a:lnTo>
                <a:lnTo>
                  <a:pt x="1324" y="2902"/>
                </a:lnTo>
                <a:lnTo>
                  <a:pt x="1342" y="2871"/>
                </a:lnTo>
                <a:lnTo>
                  <a:pt x="1363" y="2844"/>
                </a:lnTo>
                <a:lnTo>
                  <a:pt x="1388" y="2820"/>
                </a:lnTo>
                <a:lnTo>
                  <a:pt x="1417" y="2799"/>
                </a:lnTo>
                <a:lnTo>
                  <a:pt x="1449" y="2784"/>
                </a:lnTo>
                <a:lnTo>
                  <a:pt x="1478" y="2773"/>
                </a:lnTo>
                <a:lnTo>
                  <a:pt x="1510" y="2767"/>
                </a:lnTo>
                <a:lnTo>
                  <a:pt x="1544" y="2765"/>
                </a:lnTo>
                <a:lnTo>
                  <a:pt x="1825" y="2765"/>
                </a:lnTo>
                <a:lnTo>
                  <a:pt x="1825" y="960"/>
                </a:lnTo>
                <a:lnTo>
                  <a:pt x="1823" y="944"/>
                </a:lnTo>
                <a:lnTo>
                  <a:pt x="1816" y="930"/>
                </a:lnTo>
                <a:lnTo>
                  <a:pt x="1804" y="919"/>
                </a:lnTo>
                <a:lnTo>
                  <a:pt x="1790" y="911"/>
                </a:lnTo>
                <a:lnTo>
                  <a:pt x="1774" y="909"/>
                </a:lnTo>
                <a:lnTo>
                  <a:pt x="243" y="909"/>
                </a:lnTo>
                <a:close/>
                <a:moveTo>
                  <a:pt x="2132" y="550"/>
                </a:moveTo>
                <a:lnTo>
                  <a:pt x="602" y="550"/>
                </a:lnTo>
                <a:lnTo>
                  <a:pt x="586" y="554"/>
                </a:lnTo>
                <a:lnTo>
                  <a:pt x="571" y="560"/>
                </a:lnTo>
                <a:lnTo>
                  <a:pt x="560" y="572"/>
                </a:lnTo>
                <a:lnTo>
                  <a:pt x="553" y="585"/>
                </a:lnTo>
                <a:lnTo>
                  <a:pt x="551" y="601"/>
                </a:lnTo>
                <a:lnTo>
                  <a:pt x="551" y="716"/>
                </a:lnTo>
                <a:lnTo>
                  <a:pt x="1774" y="716"/>
                </a:lnTo>
                <a:lnTo>
                  <a:pt x="1814" y="720"/>
                </a:lnTo>
                <a:lnTo>
                  <a:pt x="1851" y="729"/>
                </a:lnTo>
                <a:lnTo>
                  <a:pt x="1885" y="744"/>
                </a:lnTo>
                <a:lnTo>
                  <a:pt x="1918" y="764"/>
                </a:lnTo>
                <a:lnTo>
                  <a:pt x="1946" y="788"/>
                </a:lnTo>
                <a:lnTo>
                  <a:pt x="1970" y="817"/>
                </a:lnTo>
                <a:lnTo>
                  <a:pt x="1990" y="849"/>
                </a:lnTo>
                <a:lnTo>
                  <a:pt x="2005" y="884"/>
                </a:lnTo>
                <a:lnTo>
                  <a:pt x="2014" y="921"/>
                </a:lnTo>
                <a:lnTo>
                  <a:pt x="2018" y="960"/>
                </a:lnTo>
                <a:lnTo>
                  <a:pt x="2018" y="2861"/>
                </a:lnTo>
                <a:lnTo>
                  <a:pt x="2016" y="2881"/>
                </a:lnTo>
                <a:lnTo>
                  <a:pt x="2012" y="2898"/>
                </a:lnTo>
                <a:lnTo>
                  <a:pt x="2006" y="2910"/>
                </a:lnTo>
                <a:lnTo>
                  <a:pt x="2001" y="2919"/>
                </a:lnTo>
                <a:lnTo>
                  <a:pt x="1994" y="2925"/>
                </a:lnTo>
                <a:lnTo>
                  <a:pt x="2132" y="2925"/>
                </a:lnTo>
                <a:lnTo>
                  <a:pt x="2149" y="2923"/>
                </a:lnTo>
                <a:lnTo>
                  <a:pt x="2163" y="2916"/>
                </a:lnTo>
                <a:lnTo>
                  <a:pt x="2173" y="2904"/>
                </a:lnTo>
                <a:lnTo>
                  <a:pt x="2181" y="2890"/>
                </a:lnTo>
                <a:lnTo>
                  <a:pt x="2184" y="2875"/>
                </a:lnTo>
                <a:lnTo>
                  <a:pt x="2184" y="601"/>
                </a:lnTo>
                <a:lnTo>
                  <a:pt x="2181" y="585"/>
                </a:lnTo>
                <a:lnTo>
                  <a:pt x="2173" y="572"/>
                </a:lnTo>
                <a:lnTo>
                  <a:pt x="2163" y="560"/>
                </a:lnTo>
                <a:lnTo>
                  <a:pt x="2149" y="554"/>
                </a:lnTo>
                <a:lnTo>
                  <a:pt x="2132" y="550"/>
                </a:lnTo>
                <a:close/>
                <a:moveTo>
                  <a:pt x="2490" y="192"/>
                </a:moveTo>
                <a:lnTo>
                  <a:pt x="960" y="192"/>
                </a:lnTo>
                <a:lnTo>
                  <a:pt x="943" y="195"/>
                </a:lnTo>
                <a:lnTo>
                  <a:pt x="929" y="202"/>
                </a:lnTo>
                <a:lnTo>
                  <a:pt x="919" y="213"/>
                </a:lnTo>
                <a:lnTo>
                  <a:pt x="912" y="227"/>
                </a:lnTo>
                <a:lnTo>
                  <a:pt x="909" y="244"/>
                </a:lnTo>
                <a:lnTo>
                  <a:pt x="909" y="358"/>
                </a:lnTo>
                <a:lnTo>
                  <a:pt x="2132" y="358"/>
                </a:lnTo>
                <a:lnTo>
                  <a:pt x="2172" y="361"/>
                </a:lnTo>
                <a:lnTo>
                  <a:pt x="2209" y="371"/>
                </a:lnTo>
                <a:lnTo>
                  <a:pt x="2244" y="385"/>
                </a:lnTo>
                <a:lnTo>
                  <a:pt x="2276" y="405"/>
                </a:lnTo>
                <a:lnTo>
                  <a:pt x="2304" y="430"/>
                </a:lnTo>
                <a:lnTo>
                  <a:pt x="2329" y="458"/>
                </a:lnTo>
                <a:lnTo>
                  <a:pt x="2349" y="490"/>
                </a:lnTo>
                <a:lnTo>
                  <a:pt x="2363" y="525"/>
                </a:lnTo>
                <a:lnTo>
                  <a:pt x="2373" y="562"/>
                </a:lnTo>
                <a:lnTo>
                  <a:pt x="2376" y="601"/>
                </a:lnTo>
                <a:lnTo>
                  <a:pt x="2376" y="2567"/>
                </a:lnTo>
                <a:lnTo>
                  <a:pt x="2490" y="2567"/>
                </a:lnTo>
                <a:lnTo>
                  <a:pt x="2506" y="2565"/>
                </a:lnTo>
                <a:lnTo>
                  <a:pt x="2521" y="2557"/>
                </a:lnTo>
                <a:lnTo>
                  <a:pt x="2532" y="2546"/>
                </a:lnTo>
                <a:lnTo>
                  <a:pt x="2539" y="2532"/>
                </a:lnTo>
                <a:lnTo>
                  <a:pt x="2542" y="2516"/>
                </a:lnTo>
                <a:lnTo>
                  <a:pt x="2542" y="244"/>
                </a:lnTo>
                <a:lnTo>
                  <a:pt x="2539" y="227"/>
                </a:lnTo>
                <a:lnTo>
                  <a:pt x="2532" y="213"/>
                </a:lnTo>
                <a:lnTo>
                  <a:pt x="2521" y="202"/>
                </a:lnTo>
                <a:lnTo>
                  <a:pt x="2506" y="195"/>
                </a:lnTo>
                <a:lnTo>
                  <a:pt x="2490" y="192"/>
                </a:lnTo>
                <a:close/>
                <a:moveTo>
                  <a:pt x="960" y="0"/>
                </a:moveTo>
                <a:lnTo>
                  <a:pt x="2490" y="0"/>
                </a:lnTo>
                <a:lnTo>
                  <a:pt x="2531" y="3"/>
                </a:lnTo>
                <a:lnTo>
                  <a:pt x="2568" y="12"/>
                </a:lnTo>
                <a:lnTo>
                  <a:pt x="2602" y="27"/>
                </a:lnTo>
                <a:lnTo>
                  <a:pt x="2634" y="47"/>
                </a:lnTo>
                <a:lnTo>
                  <a:pt x="2663" y="71"/>
                </a:lnTo>
                <a:lnTo>
                  <a:pt x="2687" y="100"/>
                </a:lnTo>
                <a:lnTo>
                  <a:pt x="2707" y="131"/>
                </a:lnTo>
                <a:lnTo>
                  <a:pt x="2722" y="166"/>
                </a:lnTo>
                <a:lnTo>
                  <a:pt x="2730" y="203"/>
                </a:lnTo>
                <a:lnTo>
                  <a:pt x="2734" y="244"/>
                </a:lnTo>
                <a:lnTo>
                  <a:pt x="2734" y="2516"/>
                </a:lnTo>
                <a:lnTo>
                  <a:pt x="2730" y="2555"/>
                </a:lnTo>
                <a:lnTo>
                  <a:pt x="2722" y="2593"/>
                </a:lnTo>
                <a:lnTo>
                  <a:pt x="2707" y="2628"/>
                </a:lnTo>
                <a:lnTo>
                  <a:pt x="2687" y="2660"/>
                </a:lnTo>
                <a:lnTo>
                  <a:pt x="2663" y="2688"/>
                </a:lnTo>
                <a:lnTo>
                  <a:pt x="2634" y="2713"/>
                </a:lnTo>
                <a:lnTo>
                  <a:pt x="2602" y="2732"/>
                </a:lnTo>
                <a:lnTo>
                  <a:pt x="2568" y="2747"/>
                </a:lnTo>
                <a:lnTo>
                  <a:pt x="2531" y="2756"/>
                </a:lnTo>
                <a:lnTo>
                  <a:pt x="2490" y="2759"/>
                </a:lnTo>
                <a:lnTo>
                  <a:pt x="2376" y="2759"/>
                </a:lnTo>
                <a:lnTo>
                  <a:pt x="2376" y="2875"/>
                </a:lnTo>
                <a:lnTo>
                  <a:pt x="2373" y="2914"/>
                </a:lnTo>
                <a:lnTo>
                  <a:pt x="2363" y="2951"/>
                </a:lnTo>
                <a:lnTo>
                  <a:pt x="2349" y="2986"/>
                </a:lnTo>
                <a:lnTo>
                  <a:pt x="2329" y="3018"/>
                </a:lnTo>
                <a:lnTo>
                  <a:pt x="2304" y="3046"/>
                </a:lnTo>
                <a:lnTo>
                  <a:pt x="2276" y="3070"/>
                </a:lnTo>
                <a:lnTo>
                  <a:pt x="2244" y="3090"/>
                </a:lnTo>
                <a:lnTo>
                  <a:pt x="2209" y="3105"/>
                </a:lnTo>
                <a:lnTo>
                  <a:pt x="2172" y="3115"/>
                </a:lnTo>
                <a:lnTo>
                  <a:pt x="2132" y="3118"/>
                </a:lnTo>
                <a:lnTo>
                  <a:pt x="1798" y="3118"/>
                </a:lnTo>
                <a:lnTo>
                  <a:pt x="1520" y="3394"/>
                </a:lnTo>
                <a:lnTo>
                  <a:pt x="1491" y="3418"/>
                </a:lnTo>
                <a:lnTo>
                  <a:pt x="1460" y="3438"/>
                </a:lnTo>
                <a:lnTo>
                  <a:pt x="1428" y="3454"/>
                </a:lnTo>
                <a:lnTo>
                  <a:pt x="1393" y="3467"/>
                </a:lnTo>
                <a:lnTo>
                  <a:pt x="1356" y="3473"/>
                </a:lnTo>
                <a:lnTo>
                  <a:pt x="1319" y="3477"/>
                </a:lnTo>
                <a:lnTo>
                  <a:pt x="243" y="3477"/>
                </a:lnTo>
                <a:lnTo>
                  <a:pt x="204" y="3473"/>
                </a:lnTo>
                <a:lnTo>
                  <a:pt x="167" y="3464"/>
                </a:lnTo>
                <a:lnTo>
                  <a:pt x="132" y="3449"/>
                </a:lnTo>
                <a:lnTo>
                  <a:pt x="99" y="3429"/>
                </a:lnTo>
                <a:lnTo>
                  <a:pt x="72" y="3405"/>
                </a:lnTo>
                <a:lnTo>
                  <a:pt x="48" y="3376"/>
                </a:lnTo>
                <a:lnTo>
                  <a:pt x="27" y="3344"/>
                </a:lnTo>
                <a:lnTo>
                  <a:pt x="13" y="3309"/>
                </a:lnTo>
                <a:lnTo>
                  <a:pt x="3" y="3272"/>
                </a:lnTo>
                <a:lnTo>
                  <a:pt x="0" y="3233"/>
                </a:lnTo>
                <a:lnTo>
                  <a:pt x="0" y="960"/>
                </a:lnTo>
                <a:lnTo>
                  <a:pt x="3" y="921"/>
                </a:lnTo>
                <a:lnTo>
                  <a:pt x="13" y="884"/>
                </a:lnTo>
                <a:lnTo>
                  <a:pt x="27" y="849"/>
                </a:lnTo>
                <a:lnTo>
                  <a:pt x="48" y="816"/>
                </a:lnTo>
                <a:lnTo>
                  <a:pt x="72" y="788"/>
                </a:lnTo>
                <a:lnTo>
                  <a:pt x="99" y="764"/>
                </a:lnTo>
                <a:lnTo>
                  <a:pt x="132" y="744"/>
                </a:lnTo>
                <a:lnTo>
                  <a:pt x="167" y="729"/>
                </a:lnTo>
                <a:lnTo>
                  <a:pt x="204" y="720"/>
                </a:lnTo>
                <a:lnTo>
                  <a:pt x="243" y="716"/>
                </a:lnTo>
                <a:lnTo>
                  <a:pt x="358" y="716"/>
                </a:lnTo>
                <a:lnTo>
                  <a:pt x="358" y="601"/>
                </a:lnTo>
                <a:lnTo>
                  <a:pt x="362" y="562"/>
                </a:lnTo>
                <a:lnTo>
                  <a:pt x="371" y="525"/>
                </a:lnTo>
                <a:lnTo>
                  <a:pt x="386" y="490"/>
                </a:lnTo>
                <a:lnTo>
                  <a:pt x="405" y="458"/>
                </a:lnTo>
                <a:lnTo>
                  <a:pt x="429" y="430"/>
                </a:lnTo>
                <a:lnTo>
                  <a:pt x="458" y="405"/>
                </a:lnTo>
                <a:lnTo>
                  <a:pt x="490" y="385"/>
                </a:lnTo>
                <a:lnTo>
                  <a:pt x="524" y="371"/>
                </a:lnTo>
                <a:lnTo>
                  <a:pt x="563" y="361"/>
                </a:lnTo>
                <a:lnTo>
                  <a:pt x="602" y="358"/>
                </a:lnTo>
                <a:lnTo>
                  <a:pt x="717" y="358"/>
                </a:lnTo>
                <a:lnTo>
                  <a:pt x="717" y="244"/>
                </a:lnTo>
                <a:lnTo>
                  <a:pt x="720" y="203"/>
                </a:lnTo>
                <a:lnTo>
                  <a:pt x="729" y="166"/>
                </a:lnTo>
                <a:lnTo>
                  <a:pt x="743" y="131"/>
                </a:lnTo>
                <a:lnTo>
                  <a:pt x="763" y="100"/>
                </a:lnTo>
                <a:lnTo>
                  <a:pt x="788" y="71"/>
                </a:lnTo>
                <a:lnTo>
                  <a:pt x="816" y="47"/>
                </a:lnTo>
                <a:lnTo>
                  <a:pt x="848" y="27"/>
                </a:lnTo>
                <a:lnTo>
                  <a:pt x="883" y="12"/>
                </a:lnTo>
                <a:lnTo>
                  <a:pt x="921" y="3"/>
                </a:lnTo>
                <a:lnTo>
                  <a:pt x="960" y="0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5" name="Рисунок 74">
            <a:extLst>
              <a:ext uri="{FF2B5EF4-FFF2-40B4-BE49-F238E27FC236}">
                <a16:creationId xmlns:a16="http://schemas.microsoft.com/office/drawing/2014/main" id="{BDFEE9B1-2446-4C55-9D81-B9883EEEE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2131" y="3039683"/>
            <a:ext cx="432190" cy="428554"/>
          </a:xfrm>
          <a:prstGeom prst="rect">
            <a:avLst/>
          </a:prstGeom>
          <a:ln cmpd="sng">
            <a:solidFill>
              <a:srgbClr val="92D050"/>
            </a:solidFill>
          </a:ln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812DBB9C-D406-4FAA-8A56-7D0295901B27}"/>
              </a:ext>
            </a:extLst>
          </p:cNvPr>
          <p:cNvSpPr txBox="1"/>
          <p:nvPr/>
        </p:nvSpPr>
        <p:spPr>
          <a:xfrm>
            <a:off x="3273340" y="888959"/>
            <a:ext cx="3423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Оператор ЭДО</a:t>
            </a:r>
          </a:p>
        </p:txBody>
      </p:sp>
      <p:cxnSp>
        <p:nvCxnSpPr>
          <p:cNvPr id="78" name="Straight Connector 71">
            <a:extLst>
              <a:ext uri="{FF2B5EF4-FFF2-40B4-BE49-F238E27FC236}">
                <a16:creationId xmlns:a16="http://schemas.microsoft.com/office/drawing/2014/main" id="{3D517F82-34E5-4446-98DF-07E05BFA7430}"/>
              </a:ext>
            </a:extLst>
          </p:cNvPr>
          <p:cNvCxnSpPr>
            <a:cxnSpLocks/>
          </p:cNvCxnSpPr>
          <p:nvPr/>
        </p:nvCxnSpPr>
        <p:spPr>
          <a:xfrm flipV="1">
            <a:off x="3406433" y="921692"/>
            <a:ext cx="0" cy="4906771"/>
          </a:xfrm>
          <a:prstGeom prst="line">
            <a:avLst/>
          </a:prstGeom>
          <a:ln w="1270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1">
            <a:extLst>
              <a:ext uri="{FF2B5EF4-FFF2-40B4-BE49-F238E27FC236}">
                <a16:creationId xmlns:a16="http://schemas.microsoft.com/office/drawing/2014/main" id="{7A8D9C49-9AE6-4FE1-81B6-C91A26660821}"/>
              </a:ext>
            </a:extLst>
          </p:cNvPr>
          <p:cNvCxnSpPr>
            <a:cxnSpLocks/>
          </p:cNvCxnSpPr>
          <p:nvPr/>
        </p:nvCxnSpPr>
        <p:spPr>
          <a:xfrm flipV="1">
            <a:off x="6616369" y="880477"/>
            <a:ext cx="0" cy="4906771"/>
          </a:xfrm>
          <a:prstGeom prst="line">
            <a:avLst/>
          </a:prstGeom>
          <a:ln w="127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71">
            <a:extLst>
              <a:ext uri="{FF2B5EF4-FFF2-40B4-BE49-F238E27FC236}">
                <a16:creationId xmlns:a16="http://schemas.microsoft.com/office/drawing/2014/main" id="{660BA470-B6A5-468F-8447-5AC51C700FD9}"/>
              </a:ext>
            </a:extLst>
          </p:cNvPr>
          <p:cNvCxnSpPr>
            <a:cxnSpLocks/>
          </p:cNvCxnSpPr>
          <p:nvPr/>
        </p:nvCxnSpPr>
        <p:spPr>
          <a:xfrm flipH="1">
            <a:off x="330759" y="1448493"/>
            <a:ext cx="9117270" cy="0"/>
          </a:xfrm>
          <a:prstGeom prst="line">
            <a:avLst/>
          </a:prstGeom>
          <a:ln w="1270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B2CDC133-34D8-4E4A-BDF3-FB5DB8C2E3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715" y="856985"/>
            <a:ext cx="2071316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72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104">
            <a:extLst>
              <a:ext uri="{FF2B5EF4-FFF2-40B4-BE49-F238E27FC236}">
                <a16:creationId xmlns:a16="http://schemas.microsoft.com/office/drawing/2014/main" id="{3CB76060-3A31-4E0F-A0D9-4B48C8DC001E}"/>
              </a:ext>
            </a:extLst>
          </p:cNvPr>
          <p:cNvGrpSpPr/>
          <p:nvPr/>
        </p:nvGrpSpPr>
        <p:grpSpPr>
          <a:xfrm>
            <a:off x="104296" y="868189"/>
            <a:ext cx="2934017" cy="996338"/>
            <a:chOff x="645098" y="1957161"/>
            <a:chExt cx="3227476" cy="1039814"/>
          </a:xfrm>
          <a:solidFill>
            <a:srgbClr val="92D050"/>
          </a:solidFill>
        </p:grpSpPr>
        <p:sp>
          <p:nvSpPr>
            <p:cNvPr id="30" name="Round Same Side Corner Rectangle 80">
              <a:extLst>
                <a:ext uri="{FF2B5EF4-FFF2-40B4-BE49-F238E27FC236}">
                  <a16:creationId xmlns:a16="http://schemas.microsoft.com/office/drawing/2014/main" id="{4D451E36-6D6D-4A4F-9FAA-80A08F137AB0}"/>
                </a:ext>
              </a:extLst>
            </p:cNvPr>
            <p:cNvSpPr/>
            <p:nvPr/>
          </p:nvSpPr>
          <p:spPr>
            <a:xfrm rot="16200000">
              <a:off x="1551649" y="1050610"/>
              <a:ext cx="1039814" cy="2852916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: Rounded Corners 3">
              <a:extLst>
                <a:ext uri="{FF2B5EF4-FFF2-40B4-BE49-F238E27FC236}">
                  <a16:creationId xmlns:a16="http://schemas.microsoft.com/office/drawing/2014/main" id="{35C715C2-D9F2-4B49-9BA7-4928776F1231}"/>
                </a:ext>
              </a:extLst>
            </p:cNvPr>
            <p:cNvSpPr/>
            <p:nvPr/>
          </p:nvSpPr>
          <p:spPr>
            <a:xfrm rot="18900000">
              <a:off x="3105444" y="2093111"/>
              <a:ext cx="767130" cy="767130"/>
            </a:xfrm>
            <a:prstGeom prst="roundRect">
              <a:avLst>
                <a:gd name="adj" fmla="val 6434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1" dirty="0">
                <a:latin typeface="Ubuntu" panose="020B0504030602030204" pitchFamily="34" charset="0"/>
              </a:endParaRPr>
            </a:p>
          </p:txBody>
        </p:sp>
      </p:grpSp>
      <p:grpSp>
        <p:nvGrpSpPr>
          <p:cNvPr id="24" name="Group 102">
            <a:extLst>
              <a:ext uri="{FF2B5EF4-FFF2-40B4-BE49-F238E27FC236}">
                <a16:creationId xmlns:a16="http://schemas.microsoft.com/office/drawing/2014/main" id="{FA947725-1917-43D6-8F78-5B6919545FDB}"/>
              </a:ext>
            </a:extLst>
          </p:cNvPr>
          <p:cNvGrpSpPr/>
          <p:nvPr/>
        </p:nvGrpSpPr>
        <p:grpSpPr>
          <a:xfrm>
            <a:off x="6748695" y="868186"/>
            <a:ext cx="2978909" cy="1004722"/>
            <a:chOff x="8155621" y="1950953"/>
            <a:chExt cx="3227476" cy="1039814"/>
          </a:xfrm>
        </p:grpSpPr>
        <p:sp>
          <p:nvSpPr>
            <p:cNvPr id="25" name="Round Same Side Corner Rectangle 95">
              <a:extLst>
                <a:ext uri="{FF2B5EF4-FFF2-40B4-BE49-F238E27FC236}">
                  <a16:creationId xmlns:a16="http://schemas.microsoft.com/office/drawing/2014/main" id="{E3F2C351-2567-4F21-9D46-12DD994E5A47}"/>
                </a:ext>
              </a:extLst>
            </p:cNvPr>
            <p:cNvSpPr/>
            <p:nvPr/>
          </p:nvSpPr>
          <p:spPr>
            <a:xfrm rot="16200000">
              <a:off x="9062172" y="1044402"/>
              <a:ext cx="1039814" cy="285291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: Rounded Corners 3">
              <a:extLst>
                <a:ext uri="{FF2B5EF4-FFF2-40B4-BE49-F238E27FC236}">
                  <a16:creationId xmlns:a16="http://schemas.microsoft.com/office/drawing/2014/main" id="{02A350C5-8BD4-443F-BDD1-DD195CED233D}"/>
                </a:ext>
              </a:extLst>
            </p:cNvPr>
            <p:cNvSpPr/>
            <p:nvPr/>
          </p:nvSpPr>
          <p:spPr>
            <a:xfrm rot="18900000">
              <a:off x="10615967" y="2086903"/>
              <a:ext cx="767130" cy="767130"/>
            </a:xfrm>
            <a:prstGeom prst="roundRect">
              <a:avLst>
                <a:gd name="adj" fmla="val 6434"/>
              </a:avLst>
            </a:prstGeom>
            <a:solidFill>
              <a:srgbClr val="92D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1" dirty="0">
                <a:latin typeface="Ubuntu" panose="020B0504030602030204" pitchFamily="34" charset="0"/>
              </a:endParaRPr>
            </a:p>
          </p:txBody>
        </p:sp>
      </p:grpSp>
      <p:sp>
        <p:nvSpPr>
          <p:cNvPr id="27" name="Oval 94">
            <a:extLst>
              <a:ext uri="{FF2B5EF4-FFF2-40B4-BE49-F238E27FC236}">
                <a16:creationId xmlns:a16="http://schemas.microsoft.com/office/drawing/2014/main" id="{02F720A8-433C-4E78-BCB2-726E324DD1F5}"/>
              </a:ext>
            </a:extLst>
          </p:cNvPr>
          <p:cNvSpPr/>
          <p:nvPr/>
        </p:nvSpPr>
        <p:spPr>
          <a:xfrm>
            <a:off x="6814810" y="961686"/>
            <a:ext cx="779252" cy="779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2"/>
                </a:solidFill>
              </a:rPr>
              <a:t>3</a:t>
            </a:r>
          </a:p>
        </p:txBody>
      </p:sp>
      <p:grpSp>
        <p:nvGrpSpPr>
          <p:cNvPr id="19" name="Group 103">
            <a:extLst>
              <a:ext uri="{FF2B5EF4-FFF2-40B4-BE49-F238E27FC236}">
                <a16:creationId xmlns:a16="http://schemas.microsoft.com/office/drawing/2014/main" id="{F50760B0-BA2D-4D30-96C8-A8A35B939080}"/>
              </a:ext>
            </a:extLst>
          </p:cNvPr>
          <p:cNvGrpSpPr/>
          <p:nvPr/>
        </p:nvGrpSpPr>
        <p:grpSpPr>
          <a:xfrm>
            <a:off x="3328010" y="853141"/>
            <a:ext cx="3119822" cy="996339"/>
            <a:chOff x="4421600" y="1954056"/>
            <a:chExt cx="3119822" cy="1039814"/>
          </a:xfrm>
          <a:solidFill>
            <a:srgbClr val="92D050"/>
          </a:solidFill>
        </p:grpSpPr>
        <p:sp>
          <p:nvSpPr>
            <p:cNvPr id="20" name="Round Same Side Corner Rectangle 90">
              <a:extLst>
                <a:ext uri="{FF2B5EF4-FFF2-40B4-BE49-F238E27FC236}">
                  <a16:creationId xmlns:a16="http://schemas.microsoft.com/office/drawing/2014/main" id="{3FD8AADF-B26D-413A-A1C2-EC19B16EB181}"/>
                </a:ext>
              </a:extLst>
            </p:cNvPr>
            <p:cNvSpPr/>
            <p:nvPr/>
          </p:nvSpPr>
          <p:spPr>
            <a:xfrm rot="16200000">
              <a:off x="5282547" y="1093109"/>
              <a:ext cx="1039814" cy="2761708"/>
            </a:xfrm>
            <a:prstGeom prst="round2SameRect">
              <a:avLst>
                <a:gd name="adj1" fmla="val 50000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Rounded Corners 3">
              <a:extLst>
                <a:ext uri="{FF2B5EF4-FFF2-40B4-BE49-F238E27FC236}">
                  <a16:creationId xmlns:a16="http://schemas.microsoft.com/office/drawing/2014/main" id="{503890FF-C428-4A2A-867D-FEA04E522852}"/>
                </a:ext>
              </a:extLst>
            </p:cNvPr>
            <p:cNvSpPr/>
            <p:nvPr/>
          </p:nvSpPr>
          <p:spPr>
            <a:xfrm rot="18900000">
              <a:off x="6843569" y="2109534"/>
              <a:ext cx="697853" cy="742217"/>
            </a:xfrm>
            <a:prstGeom prst="roundRect">
              <a:avLst>
                <a:gd name="adj" fmla="val 6434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1" dirty="0">
                <a:latin typeface="Ubuntu" panose="020B0504030602030204" pitchFamily="34" charset="0"/>
              </a:endParaRPr>
            </a:p>
          </p:txBody>
        </p:sp>
      </p:grp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0BD854D-BCAE-4398-9534-FE8270F42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4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88DB902B-F1FC-4755-9B39-709EDB67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Достигнуто соглашение о переходе на ЭДО</a:t>
            </a:r>
          </a:p>
        </p:txBody>
      </p:sp>
      <p:sp>
        <p:nvSpPr>
          <p:cNvPr id="5" name="Заголовок 2">
            <a:extLst>
              <a:ext uri="{FF2B5EF4-FFF2-40B4-BE49-F238E27FC236}">
                <a16:creationId xmlns:a16="http://schemas.microsoft.com/office/drawing/2014/main" id="{E0FAEA8D-D5C2-4764-9068-E91EE79DA549}"/>
              </a:ext>
            </a:extLst>
          </p:cNvPr>
          <p:cNvSpPr txBox="1">
            <a:spLocks/>
          </p:cNvSpPr>
          <p:nvPr/>
        </p:nvSpPr>
        <p:spPr>
          <a:xfrm>
            <a:off x="942815" y="1086886"/>
            <a:ext cx="1825270" cy="487362"/>
          </a:xfrm>
          <a:prstGeom prst="rect">
            <a:avLst/>
          </a:prstGeom>
        </p:spPr>
        <p:txBody>
          <a:bodyPr anchor="b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Если контрагент еще не работает в ЭДО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DE79CE-188D-4F74-8E6B-4446AFABF22E}"/>
              </a:ext>
            </a:extLst>
          </p:cNvPr>
          <p:cNvSpPr txBox="1"/>
          <p:nvPr/>
        </p:nvSpPr>
        <p:spPr>
          <a:xfrm>
            <a:off x="60521" y="1954015"/>
            <a:ext cx="3099609" cy="427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1. Контрагенту необходимо получить КЭП – квалифицированную электронную подпись. </a:t>
            </a:r>
            <a:endParaRPr lang="en-US" sz="1200" dirty="0"/>
          </a:p>
          <a:p>
            <a:endParaRPr lang="ru-RU" sz="1200" dirty="0"/>
          </a:p>
          <a:p>
            <a:r>
              <a:rPr lang="ru-RU" sz="1200" dirty="0"/>
              <a:t>2. Необходимо выбрать ЭДО оператора и подключиться к системе ЭДО.</a:t>
            </a:r>
            <a:endParaRPr lang="en-US" sz="1200" dirty="0"/>
          </a:p>
          <a:p>
            <a:r>
              <a:rPr lang="ru-RU" sz="1050" dirty="0">
                <a:solidFill>
                  <a:srgbClr val="333333"/>
                </a:solidFill>
                <a:latin typeface="ArialMT"/>
              </a:rPr>
              <a:t>Прямыми операторами системы ЭДО сети магазинов </a:t>
            </a:r>
            <a:r>
              <a:rPr lang="ru-RU" sz="1050" dirty="0" err="1">
                <a:solidFill>
                  <a:srgbClr val="333333"/>
                </a:solidFill>
                <a:latin typeface="ArialMT"/>
              </a:rPr>
              <a:t>Fix</a:t>
            </a:r>
            <a:r>
              <a:rPr lang="ru-RU" sz="1050" dirty="0">
                <a:solidFill>
                  <a:srgbClr val="333333"/>
                </a:solidFill>
                <a:latin typeface="ArialMT"/>
              </a:rPr>
              <a:t> </a:t>
            </a:r>
            <a:r>
              <a:rPr lang="ru-RU" sz="1050" dirty="0" err="1">
                <a:solidFill>
                  <a:srgbClr val="333333"/>
                </a:solidFill>
                <a:latin typeface="ArialMT"/>
              </a:rPr>
              <a:t>Price</a:t>
            </a:r>
            <a:r>
              <a:rPr lang="ru-RU" sz="1050" dirty="0">
                <a:solidFill>
                  <a:srgbClr val="333333"/>
                </a:solidFill>
                <a:latin typeface="ArialMT"/>
              </a:rPr>
              <a:t> являются:</a:t>
            </a:r>
          </a:p>
          <a:p>
            <a:r>
              <a:rPr lang="ru-RU" sz="1050" dirty="0">
                <a:solidFill>
                  <a:srgbClr val="333333"/>
                </a:solidFill>
                <a:latin typeface="ArialMT"/>
              </a:rPr>
              <a:t>• ЗАО «ПФ «СКБ Контур», платформа </a:t>
            </a:r>
            <a:r>
              <a:rPr lang="ru-RU" sz="1050" dirty="0" err="1">
                <a:solidFill>
                  <a:srgbClr val="333333"/>
                </a:solidFill>
                <a:latin typeface="ArialMT"/>
              </a:rPr>
              <a:t>Диадок</a:t>
            </a:r>
            <a:endParaRPr lang="ru-RU" sz="1050" dirty="0">
              <a:solidFill>
                <a:srgbClr val="333333"/>
              </a:solidFill>
              <a:latin typeface="ArialMT"/>
            </a:endParaRPr>
          </a:p>
          <a:p>
            <a:r>
              <a:rPr lang="ru-RU" sz="1050" dirty="0">
                <a:solidFill>
                  <a:srgbClr val="333333"/>
                </a:solidFill>
                <a:latin typeface="ArialMT"/>
              </a:rPr>
              <a:t>Т/Ф: +7 (800) 500-33-51</a:t>
            </a:r>
          </a:p>
          <a:p>
            <a:r>
              <a:rPr lang="en-US" sz="1050" dirty="0">
                <a:solidFill>
                  <a:srgbClr val="333333"/>
                </a:solidFill>
                <a:latin typeface="ArialMT"/>
              </a:rPr>
              <a:t>E: </a:t>
            </a:r>
            <a:r>
              <a:rPr lang="en-US" sz="1050" dirty="0">
                <a:solidFill>
                  <a:srgbClr val="517BCA"/>
                </a:solidFill>
                <a:latin typeface="ArialMT"/>
              </a:rPr>
              <a:t>edi@skbkontur.ru</a:t>
            </a:r>
          </a:p>
          <a:p>
            <a:r>
              <a:rPr lang="ru-RU" sz="1050" dirty="0">
                <a:solidFill>
                  <a:srgbClr val="333333"/>
                </a:solidFill>
                <a:latin typeface="ArialMT"/>
              </a:rPr>
              <a:t>С: </a:t>
            </a:r>
            <a:r>
              <a:rPr lang="en-US" sz="1050" dirty="0">
                <a:solidFill>
                  <a:srgbClr val="517BCA"/>
                </a:solidFill>
                <a:latin typeface="ArialMT"/>
              </a:rPr>
              <a:t>https://diadoc.ru</a:t>
            </a:r>
          </a:p>
          <a:p>
            <a:r>
              <a:rPr lang="ru-RU" sz="1050" dirty="0">
                <a:solidFill>
                  <a:srgbClr val="333333"/>
                </a:solidFill>
                <a:latin typeface="ArialMT"/>
              </a:rPr>
              <a:t>• ООО Компания «Тензор» (платформа «СБИС»)</a:t>
            </a:r>
          </a:p>
          <a:p>
            <a:r>
              <a:rPr lang="ru-RU" sz="1050" dirty="0">
                <a:solidFill>
                  <a:srgbClr val="333333"/>
                </a:solidFill>
                <a:latin typeface="ArialMT"/>
              </a:rPr>
              <a:t>Т:+7 (485) 226-20 00</a:t>
            </a:r>
          </a:p>
          <a:p>
            <a:r>
              <a:rPr lang="en-US" sz="1050" dirty="0">
                <a:solidFill>
                  <a:srgbClr val="333333"/>
                </a:solidFill>
                <a:latin typeface="ArialMT"/>
              </a:rPr>
              <a:t>E: </a:t>
            </a:r>
            <a:r>
              <a:rPr lang="en-US" sz="1050" dirty="0">
                <a:solidFill>
                  <a:srgbClr val="517BCA"/>
                </a:solidFill>
                <a:latin typeface="ArialMT"/>
              </a:rPr>
              <a:t>tensor@tensor.ru</a:t>
            </a:r>
          </a:p>
          <a:p>
            <a:r>
              <a:rPr lang="ru-RU" sz="1050" dirty="0">
                <a:solidFill>
                  <a:srgbClr val="333333"/>
                </a:solidFill>
                <a:latin typeface="ArialMT"/>
              </a:rPr>
              <a:t>С: </a:t>
            </a:r>
            <a:r>
              <a:rPr lang="en-US" sz="1050" dirty="0">
                <a:solidFill>
                  <a:srgbClr val="517BCA"/>
                </a:solidFill>
                <a:latin typeface="ArialMT"/>
              </a:rPr>
              <a:t>https://sbis.ru</a:t>
            </a:r>
            <a:endParaRPr lang="en-US" sz="1050" dirty="0"/>
          </a:p>
          <a:p>
            <a:endParaRPr lang="en-US" sz="1200" dirty="0"/>
          </a:p>
          <a:p>
            <a:r>
              <a:rPr lang="ru-RU" sz="1200" dirty="0"/>
              <a:t>3. После подключения к системе ЭДО необходимо отправить или принять приглашение для обмена документами в ЭДО компании </a:t>
            </a:r>
            <a:r>
              <a:rPr lang="en-US" sz="1200" dirty="0"/>
              <a:t>Fix Price.</a:t>
            </a:r>
            <a:r>
              <a:rPr lang="ru-RU" sz="1200" dirty="0"/>
              <a:t> Далее возможен обмен по ЭДО документами.</a:t>
            </a:r>
          </a:p>
          <a:p>
            <a:endParaRPr lang="ru-RU" sz="1200" dirty="0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8F5302CF-D187-483F-B64D-FF2509125ACC}"/>
              </a:ext>
            </a:extLst>
          </p:cNvPr>
          <p:cNvSpPr txBox="1">
            <a:spLocks/>
          </p:cNvSpPr>
          <p:nvPr/>
        </p:nvSpPr>
        <p:spPr>
          <a:xfrm>
            <a:off x="4156464" y="911003"/>
            <a:ext cx="2276098" cy="788568"/>
          </a:xfrm>
          <a:prstGeom prst="rect">
            <a:avLst/>
          </a:prstGeom>
        </p:spPr>
        <p:txBody>
          <a:bodyPr anchor="b">
            <a:normAutofit/>
          </a:bodyPr>
          <a:lstStyle>
            <a:defPPr>
              <a:defRPr lang="ru-RU"/>
            </a:defPPr>
            <a:lvl1pPr>
              <a:spcBef>
                <a:spcPct val="0"/>
              </a:spcBef>
              <a:buNone/>
              <a:defRPr sz="20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dirty="0"/>
              <a:t>Если контрагент работает в ЭДО</a:t>
            </a:r>
            <a:r>
              <a:rPr lang="en-US" sz="1200" dirty="0"/>
              <a:t> </a:t>
            </a:r>
            <a:r>
              <a:rPr lang="ru-RU" sz="1200" dirty="0"/>
              <a:t>на платформе </a:t>
            </a:r>
            <a:r>
              <a:rPr lang="ru-RU" sz="1200" dirty="0" err="1"/>
              <a:t>Диадок</a:t>
            </a:r>
            <a:r>
              <a:rPr lang="ru-RU" sz="1200" dirty="0"/>
              <a:t> или СБИС </a:t>
            </a:r>
          </a:p>
        </p:txBody>
      </p:sp>
      <p:sp>
        <p:nvSpPr>
          <p:cNvPr id="9" name="Заголовок 2">
            <a:extLst>
              <a:ext uri="{FF2B5EF4-FFF2-40B4-BE49-F238E27FC236}">
                <a16:creationId xmlns:a16="http://schemas.microsoft.com/office/drawing/2014/main" id="{421D3129-DF30-4E6E-9E7B-EC7EBDD2909D}"/>
              </a:ext>
            </a:extLst>
          </p:cNvPr>
          <p:cNvSpPr txBox="1">
            <a:spLocks/>
          </p:cNvSpPr>
          <p:nvPr/>
        </p:nvSpPr>
        <p:spPr>
          <a:xfrm>
            <a:off x="7632717" y="1055692"/>
            <a:ext cx="1824655" cy="64387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dirty="0"/>
              <a:t>Если контрагент работает с другим ЭДО оператором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10C4BF-6752-4E6D-BC62-B2BE758E62F9}"/>
              </a:ext>
            </a:extLst>
          </p:cNvPr>
          <p:cNvSpPr txBox="1"/>
          <p:nvPr/>
        </p:nvSpPr>
        <p:spPr>
          <a:xfrm>
            <a:off x="3448116" y="1919781"/>
            <a:ext cx="3159969" cy="265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Для </a:t>
            </a:r>
            <a:r>
              <a:rPr lang="ru-RU" sz="1200" b="1" dirty="0" err="1"/>
              <a:t>Диадок</a:t>
            </a:r>
            <a:r>
              <a:rPr lang="ru-RU" sz="1200" b="1" dirty="0"/>
              <a:t>:</a:t>
            </a:r>
          </a:p>
          <a:p>
            <a:r>
              <a:rPr lang="ru-RU" sz="1200" dirty="0"/>
              <a:t>Необходимо произвести обмен приглашениями в Контур </a:t>
            </a:r>
            <a:r>
              <a:rPr lang="ru-RU" sz="1200" dirty="0" err="1"/>
              <a:t>Диадок</a:t>
            </a:r>
            <a:r>
              <a:rPr lang="ru-RU" sz="1200" dirty="0"/>
              <a:t> между компанией </a:t>
            </a:r>
            <a:r>
              <a:rPr lang="en-US" sz="1200" dirty="0"/>
              <a:t>Fix Price </a:t>
            </a:r>
            <a:r>
              <a:rPr lang="ru-RU" sz="1200" dirty="0"/>
              <a:t>и контрагентом. Далее возможен обмен по ЭДО документами.</a:t>
            </a:r>
          </a:p>
          <a:p>
            <a:endParaRPr lang="ru-RU" sz="1200" dirty="0"/>
          </a:p>
          <a:p>
            <a:r>
              <a:rPr lang="ru-RU" sz="1200" b="1" dirty="0"/>
              <a:t>Для СБИС:</a:t>
            </a:r>
          </a:p>
          <a:p>
            <a:r>
              <a:rPr lang="ru-RU" sz="1200" dirty="0"/>
              <a:t>Необходимо добавить друг друга в «Избранные компании». Далее возможен обмен по ЭДО документами</a:t>
            </a:r>
            <a:r>
              <a:rPr lang="ru-RU" sz="1050" dirty="0"/>
              <a:t>.</a:t>
            </a:r>
          </a:p>
          <a:p>
            <a:endParaRPr lang="en-US" sz="1050" dirty="0"/>
          </a:p>
          <a:p>
            <a:endParaRPr lang="en-US" sz="1200" dirty="0"/>
          </a:p>
          <a:p>
            <a:endParaRPr lang="ru-RU" sz="120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2470267-98DC-4352-A506-7A21453D5F0D}"/>
              </a:ext>
            </a:extLst>
          </p:cNvPr>
          <p:cNvCxnSpPr>
            <a:cxnSpLocks/>
          </p:cNvCxnSpPr>
          <p:nvPr/>
        </p:nvCxnSpPr>
        <p:spPr>
          <a:xfrm>
            <a:off x="3236329" y="911003"/>
            <a:ext cx="25565" cy="5523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6A94D2E7-9E52-4B90-A4F5-8AD4866FEF21}"/>
              </a:ext>
            </a:extLst>
          </p:cNvPr>
          <p:cNvCxnSpPr>
            <a:cxnSpLocks/>
          </p:cNvCxnSpPr>
          <p:nvPr/>
        </p:nvCxnSpPr>
        <p:spPr>
          <a:xfrm>
            <a:off x="6716697" y="801785"/>
            <a:ext cx="25565" cy="5523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5325385-9045-454D-A32D-402A3C336FDE}"/>
              </a:ext>
            </a:extLst>
          </p:cNvPr>
          <p:cNvSpPr txBox="1"/>
          <p:nvPr/>
        </p:nvSpPr>
        <p:spPr>
          <a:xfrm>
            <a:off x="6894659" y="1950817"/>
            <a:ext cx="2658528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Контрагенту необходимо обратится к своему оператору ЭДО за подключением к </a:t>
            </a:r>
            <a:r>
              <a:rPr lang="en-US" sz="1200" dirty="0"/>
              <a:t>Fix Price</a:t>
            </a:r>
            <a:r>
              <a:rPr lang="ru-RU" sz="1200" dirty="0"/>
              <a:t>.</a:t>
            </a:r>
          </a:p>
          <a:p>
            <a:r>
              <a:rPr lang="ru-RU" sz="1200" dirty="0"/>
              <a:t> </a:t>
            </a:r>
          </a:p>
          <a:p>
            <a:r>
              <a:rPr lang="ru-RU" sz="1200" dirty="0"/>
              <a:t>ЭДО оператор контрагента произведет настройку роуминга. После настройки роуминга возможен обмен документами в ЭДО.</a:t>
            </a:r>
            <a:endParaRPr lang="ru-RU" sz="1050" dirty="0"/>
          </a:p>
          <a:p>
            <a:endParaRPr lang="en-US" sz="1050" dirty="0"/>
          </a:p>
          <a:p>
            <a:endParaRPr lang="en-US" sz="1200" dirty="0"/>
          </a:p>
          <a:p>
            <a:endParaRPr lang="ru-RU" sz="1200" dirty="0"/>
          </a:p>
        </p:txBody>
      </p:sp>
      <p:sp>
        <p:nvSpPr>
          <p:cNvPr id="22" name="Oval 89">
            <a:extLst>
              <a:ext uri="{FF2B5EF4-FFF2-40B4-BE49-F238E27FC236}">
                <a16:creationId xmlns:a16="http://schemas.microsoft.com/office/drawing/2014/main" id="{D604EC72-1166-44FC-BFE3-FF97A991FD36}"/>
              </a:ext>
            </a:extLst>
          </p:cNvPr>
          <p:cNvSpPr/>
          <p:nvPr/>
        </p:nvSpPr>
        <p:spPr>
          <a:xfrm>
            <a:off x="3377212" y="976355"/>
            <a:ext cx="779252" cy="779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32" name="Oval 82">
            <a:extLst>
              <a:ext uri="{FF2B5EF4-FFF2-40B4-BE49-F238E27FC236}">
                <a16:creationId xmlns:a16="http://schemas.microsoft.com/office/drawing/2014/main" id="{701A0730-7E3E-4CCC-85DF-D66817E98E2A}"/>
              </a:ext>
            </a:extLst>
          </p:cNvPr>
          <p:cNvSpPr/>
          <p:nvPr/>
        </p:nvSpPr>
        <p:spPr>
          <a:xfrm>
            <a:off x="163563" y="961686"/>
            <a:ext cx="779252" cy="7792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0703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ECC379D-6F02-49E9-98FD-7A68A76D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5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DF8B23D-CB42-4D51-AD70-FC7D498A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ЭП для ИП и руководителя организации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D1AFDF-AB0C-4B1F-8A8E-E65417F2F0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0324" y="1093509"/>
            <a:ext cx="8720238" cy="354448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Руководители организаций и ИП, действующие без доверенности от имени организации,  </a:t>
            </a:r>
            <a:r>
              <a:rPr lang="ru-RU" b="1" dirty="0">
                <a:solidFill>
                  <a:srgbClr val="00B050"/>
                </a:solidFill>
              </a:rPr>
              <a:t>бесплатно</a:t>
            </a:r>
            <a:r>
              <a:rPr lang="ru-RU" dirty="0"/>
              <a:t> могут получить электронную подпись (ЭП) в ФНС РФ.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Куда можно обратиться за получением электронной подписи?</a:t>
            </a:r>
          </a:p>
          <a:p>
            <a:pPr marL="0" indent="0">
              <a:buNone/>
            </a:pPr>
            <a:r>
              <a:rPr lang="ru-RU" dirty="0"/>
              <a:t>Услуга по выдаче квалифицированной подписи будет предоставляться в операционных залах налоговых органов региона.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Вы можете ознакомиться с информацией о бесплатном получении ЭП в ФНС, перечнем подразделений ФНС в регионах РФ, бесплатным программным обеспечение для скачивания на официальном сайте ФНС по ссылке:  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https://www.nalog.gov.ru/rn77/related_activities/ucfns/el_sign_getting/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91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374D91A-761D-4E84-803D-5409E360F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6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7C1416F-5982-4A13-AD4F-A0DAF84E9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Форматы документов для ЭДО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5DDEB3-7D33-4B01-A4A6-4B15E295C5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Электронный документооборот юридически значимыми документами: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A58F91-C991-4B5A-A2A8-DFC106F24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713782"/>
            <a:ext cx="9904413" cy="343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415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67FEBB3-A7EE-4E12-98F1-14B052AD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7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1DB278B-D14A-43EA-9491-86E210CFA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Правила работы по ЭДО с </a:t>
            </a:r>
            <a:r>
              <a:rPr lang="en-US" dirty="0"/>
              <a:t>Fix Price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9938B9-EF5B-4E74-9113-FDB9E944EC23}"/>
              </a:ext>
            </a:extLst>
          </p:cNvPr>
          <p:cNvSpPr txBox="1"/>
          <p:nvPr/>
        </p:nvSpPr>
        <p:spPr>
          <a:xfrm>
            <a:off x="422627" y="1533737"/>
            <a:ext cx="90591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 отправке документа в </a:t>
            </a:r>
            <a:r>
              <a:rPr lang="en-US" dirty="0"/>
              <a:t>Fix Price </a:t>
            </a:r>
            <a:r>
              <a:rPr lang="ru-RU" dirty="0"/>
              <a:t>необходимо соблюдать следующие условия: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Неформализованные документы, такие как акты выполненных работ, акты сверок, должны быть подписаны с двух сторон и поступать от контрагентов с запросом ответной подписи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Счета должны быть выставлены без запроса ответной подписи, со статусом по документу – «Документооборот завершен»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Подтверждающие документы , доверенности, информационные письма, подтверждающие добросовестность партнёра должны быть заверены только со стороны отправителя, без запроса ответной подписи.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Каждый документ, требующий ответной подписи, должен быть выставлен и направлен отдельным файлом.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Дата фактического подписания/отправки (в штампе электронной подписи) должна быть больше или равна дате самого документа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564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F7A6100-B839-4FD6-AF30-4A742F34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4B99-F5FD-40B8-9D7F-BEAFD05230A8}" type="slidenum">
              <a:rPr lang="ru-RU" smtClean="0"/>
              <a:t>8</a:t>
            </a:fld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AC68C43-AF22-4D12-AB72-C5E6D434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98" y="298968"/>
            <a:ext cx="8051616" cy="487362"/>
          </a:xfrm>
        </p:spPr>
        <p:txBody>
          <a:bodyPr>
            <a:normAutofit fontScale="90000"/>
          </a:bodyPr>
          <a:lstStyle/>
          <a:p>
            <a:r>
              <a:rPr lang="ru-RU" dirty="0"/>
              <a:t>+7-925-510-34-22 линия отдела ЭДО по некоммерческим закупкам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B1B6843-1996-4F02-9063-B17F64E66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28" y="1088425"/>
            <a:ext cx="8726556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Fix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Price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 работает телефон горячей линии по вопросам электронного обмена документами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 поставщиками работ, услуг,  расходных материалов, оборудования.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Наши специалисты будут рады ответить на любые вопросы, связанные с ЭДО, а именно: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Что такое ЭДО?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Что нужно для подключения к ЭДО?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Оператор ЭДО – это кто?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 какими ЭДО операторами работает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Fix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Price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Что такое настройка роуминга между операторами ЭДО и сколько времени может занимать этот процесс?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Что такое электронная подпись? 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Как и где получить электронную подпись?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Как индивидуальный предприниматель или генеральный директор, может получить электронную подпись?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Нужно ли распечатывать электронные документы?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И другие вопросы 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Звоните и пишите нам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	</a:t>
            </a:r>
            <a:r>
              <a:rPr lang="ru-RU" sz="1600" dirty="0">
                <a:latin typeface="Arial" panose="020B0604020202020204" pitchFamily="34" charset="0"/>
              </a:rPr>
              <a:t>на номер телефона 8-925-510-34-22!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cid:image002.jpg@01D892AC.01919D20">
            <a:extLst>
              <a:ext uri="{FF2B5EF4-FFF2-40B4-BE49-F238E27FC236}">
                <a16:creationId xmlns:a16="http://schemas.microsoft.com/office/drawing/2014/main" id="{EEF9900C-D2AE-490C-BD3C-6BCF80E92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86" y="5326546"/>
            <a:ext cx="377687" cy="387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750114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2">
  <a:themeElements>
    <a:clrScheme name="ThemeFIX">
      <a:dk1>
        <a:srgbClr val="333333"/>
      </a:dk1>
      <a:lt1>
        <a:srgbClr val="FFFFFF"/>
      </a:lt1>
      <a:dk2>
        <a:srgbClr val="0E509D"/>
      </a:dk2>
      <a:lt2>
        <a:srgbClr val="FFFFFF"/>
      </a:lt2>
      <a:accent1>
        <a:srgbClr val="517CC9"/>
      </a:accent1>
      <a:accent2>
        <a:srgbClr val="96BAE6"/>
      </a:accent2>
      <a:accent3>
        <a:srgbClr val="FF8989"/>
      </a:accent3>
      <a:accent4>
        <a:srgbClr val="FECC40"/>
      </a:accent4>
      <a:accent5>
        <a:srgbClr val="8DC63F"/>
      </a:accent5>
      <a:accent6>
        <a:srgbClr val="848484"/>
      </a:accent6>
      <a:hlink>
        <a:srgbClr val="517CC9"/>
      </a:hlink>
      <a:folHlink>
        <a:srgbClr val="848484"/>
      </a:folHlink>
    </a:clrScheme>
    <a:fontScheme name="FontFix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B40C4B2C-1B8B-4B36-9D78-C3AC58E3379E}" vid="{3F1F59A8-77EE-4787-A87D-46C64EC2F4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file-203-1566468899</Template>
  <TotalTime>2610</TotalTime>
  <Words>745</Words>
  <Application>Microsoft Office PowerPoint</Application>
  <PresentationFormat>Произвольный</PresentationFormat>
  <Paragraphs>87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ArialMT</vt:lpstr>
      <vt:lpstr>Calibri</vt:lpstr>
      <vt:lpstr>Courier New</vt:lpstr>
      <vt:lpstr>Gill Sans</vt:lpstr>
      <vt:lpstr>Times New Roman</vt:lpstr>
      <vt:lpstr>Ubuntu</vt:lpstr>
      <vt:lpstr>Wingdings</vt:lpstr>
      <vt:lpstr>Презентация2</vt:lpstr>
      <vt:lpstr>Юридически значимый электронный документооборот (ЮЗ ЭДО) с Fix Price по некоммерческим закупкам</vt:lpstr>
      <vt:lpstr>ЮЗ ЭДО</vt:lpstr>
      <vt:lpstr>Схема ЮЗ ЭДО</vt:lpstr>
      <vt:lpstr>Достигнуто соглашение о переходе на ЭДО</vt:lpstr>
      <vt:lpstr>ЭП для ИП и руководителя организации</vt:lpstr>
      <vt:lpstr>Форматы документов для ЭДО</vt:lpstr>
      <vt:lpstr>Правила работы по ЭДО с Fix Price</vt:lpstr>
      <vt:lpstr>+7-925-510-34-22 линия отдела ЭДО по некоммерческим закупкам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Квасова Лилия Сергеевна</dc:creator>
  <cp:lastModifiedBy>Квасова Лилия Сергеевна</cp:lastModifiedBy>
  <cp:revision>66</cp:revision>
  <dcterms:created xsi:type="dcterms:W3CDTF">2022-05-23T11:21:55Z</dcterms:created>
  <dcterms:modified xsi:type="dcterms:W3CDTF">2022-07-11T12:49:22Z</dcterms:modified>
</cp:coreProperties>
</file>